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ter Light" panose="020B0604020202020204" charset="0"/>
      <p:regular r:id="rId17"/>
    </p:embeddedFont>
    <p:embeddedFont>
      <p:font typeface="Montserrat Medium" panose="020F0502020204030204"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 y="3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43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Customer Shopping Behavior Analysis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This project analyzes customer shopping behavior using transactional data from 3,900 purchases. Our goal is to uncover insights into spending patterns, customer segments, product preferences, and subscription behavior to guide strategic business decisions.</a:t>
            </a:r>
            <a:endParaRPr lang="en-US" sz="1750" dirty="0"/>
          </a:p>
        </p:txBody>
      </p:sp>
      <p:sp>
        <p:nvSpPr>
          <p:cNvPr id="5" name="Rectangle 4">
            <a:extLst>
              <a:ext uri="{FF2B5EF4-FFF2-40B4-BE49-F238E27FC236}">
                <a16:creationId xmlns:a16="http://schemas.microsoft.com/office/drawing/2014/main" id="{1136EF49-3C3F-CE7C-0F87-1979A90BBB68}"/>
              </a:ext>
            </a:extLst>
          </p:cNvPr>
          <p:cNvSpPr/>
          <p:nvPr/>
        </p:nvSpPr>
        <p:spPr>
          <a:xfrm>
            <a:off x="12697428" y="7731889"/>
            <a:ext cx="1932972" cy="4977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9620" y="604718"/>
            <a:ext cx="10623113" cy="687110"/>
          </a:xfrm>
          <a:prstGeom prst="rect">
            <a:avLst/>
          </a:prstGeom>
          <a:noFill/>
          <a:ln/>
        </p:spPr>
        <p:txBody>
          <a:bodyPr wrap="none" lIns="0" tIns="0" rIns="0" bIns="0" rtlCol="0" anchor="t"/>
          <a:lstStyle/>
          <a:p>
            <a:pPr marL="0" indent="0" algn="l">
              <a:lnSpc>
                <a:spcPts val="5400"/>
              </a:lnSpc>
              <a:buNone/>
            </a:pPr>
            <a:r>
              <a:rPr lang="en-US" sz="4300" dirty="0">
                <a:solidFill>
                  <a:srgbClr val="74767D"/>
                </a:solidFill>
                <a:latin typeface="Montserrat Medium" pitchFamily="34" charset="0"/>
                <a:ea typeface="Montserrat Medium" pitchFamily="34" charset="-122"/>
                <a:cs typeface="Montserrat Medium" pitchFamily="34" charset="-120"/>
              </a:rPr>
              <a:t>Strategic Business Recommendations</a:t>
            </a:r>
            <a:endParaRPr lang="en-US" sz="43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1738253"/>
            <a:ext cx="329803" cy="329803"/>
          </a:xfrm>
          <a:prstGeom prst="rect">
            <a:avLst/>
          </a:prstGeom>
        </p:spPr>
      </p:pic>
      <p:sp>
        <p:nvSpPr>
          <p:cNvPr id="4" name="Text 1"/>
          <p:cNvSpPr/>
          <p:nvPr/>
        </p:nvSpPr>
        <p:spPr>
          <a:xfrm>
            <a:off x="1484114" y="1731526"/>
            <a:ext cx="2785705" cy="343614"/>
          </a:xfrm>
          <a:prstGeom prst="rect">
            <a:avLst/>
          </a:prstGeom>
          <a:noFill/>
          <a:ln/>
        </p:spPr>
        <p:txBody>
          <a:bodyPr wrap="none" lIns="0" tIns="0" rIns="0" bIns="0" rtlCol="0" anchor="t"/>
          <a:lstStyle/>
          <a:p>
            <a:pPr marL="0" indent="0" algn="l">
              <a:lnSpc>
                <a:spcPts val="2700"/>
              </a:lnSpc>
              <a:buNone/>
            </a:pPr>
            <a:r>
              <a:rPr lang="en-US" sz="2150" dirty="0">
                <a:solidFill>
                  <a:srgbClr val="3D3E44"/>
                </a:solidFill>
                <a:latin typeface="Montserrat Medium" pitchFamily="34" charset="0"/>
                <a:ea typeface="Montserrat Medium" pitchFamily="34" charset="-122"/>
                <a:cs typeface="Montserrat Medium" pitchFamily="34" charset="-120"/>
              </a:rPr>
              <a:t>Boost Subscriptions</a:t>
            </a:r>
            <a:endParaRPr lang="en-US" sz="2150" dirty="0"/>
          </a:p>
        </p:txBody>
      </p:sp>
      <p:sp>
        <p:nvSpPr>
          <p:cNvPr id="5" name="Text 2"/>
          <p:cNvSpPr/>
          <p:nvPr/>
        </p:nvSpPr>
        <p:spPr>
          <a:xfrm>
            <a:off x="1484114" y="2207062"/>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D3E44"/>
                </a:solidFill>
                <a:latin typeface="Inter Light" pitchFamily="34" charset="0"/>
                <a:ea typeface="Inter Light" pitchFamily="34" charset="-122"/>
                <a:cs typeface="Inter Light" pitchFamily="34" charset="-120"/>
              </a:rPr>
              <a:t>Promote exclusive benefits to increase subscriber base and retention.</a:t>
            </a:r>
            <a:endParaRPr lang="en-US" sz="1700" dirty="0"/>
          </a:p>
        </p:txBody>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3005316"/>
            <a:ext cx="329803" cy="329803"/>
          </a:xfrm>
          <a:prstGeom prst="rect">
            <a:avLst/>
          </a:prstGeom>
        </p:spPr>
      </p:pic>
      <p:sp>
        <p:nvSpPr>
          <p:cNvPr id="7" name="Text 3"/>
          <p:cNvSpPr/>
          <p:nvPr/>
        </p:nvSpPr>
        <p:spPr>
          <a:xfrm>
            <a:off x="1484114" y="2998589"/>
            <a:ext cx="3853815" cy="343614"/>
          </a:xfrm>
          <a:prstGeom prst="rect">
            <a:avLst/>
          </a:prstGeom>
          <a:noFill/>
          <a:ln/>
        </p:spPr>
        <p:txBody>
          <a:bodyPr wrap="none" lIns="0" tIns="0" rIns="0" bIns="0" rtlCol="0" anchor="t"/>
          <a:lstStyle/>
          <a:p>
            <a:pPr marL="0" indent="0" algn="l">
              <a:lnSpc>
                <a:spcPts val="2700"/>
              </a:lnSpc>
              <a:buNone/>
            </a:pPr>
            <a:r>
              <a:rPr lang="en-US" sz="2150" dirty="0">
                <a:solidFill>
                  <a:srgbClr val="3D3E44"/>
                </a:solidFill>
                <a:latin typeface="Montserrat Medium" pitchFamily="34" charset="0"/>
                <a:ea typeface="Montserrat Medium" pitchFamily="34" charset="-122"/>
                <a:cs typeface="Montserrat Medium" pitchFamily="34" charset="-120"/>
              </a:rPr>
              <a:t>Customer Loyalty Programs</a:t>
            </a:r>
            <a:endParaRPr lang="en-US" sz="2150" dirty="0"/>
          </a:p>
        </p:txBody>
      </p:sp>
      <p:sp>
        <p:nvSpPr>
          <p:cNvPr id="8" name="Text 4"/>
          <p:cNvSpPr/>
          <p:nvPr/>
        </p:nvSpPr>
        <p:spPr>
          <a:xfrm>
            <a:off x="1484114" y="3474125"/>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D3E44"/>
                </a:solidFill>
                <a:latin typeface="Inter Light" pitchFamily="34" charset="0"/>
                <a:ea typeface="Inter Light" pitchFamily="34" charset="-122"/>
                <a:cs typeface="Inter Light" pitchFamily="34" charset="-120"/>
              </a:rPr>
              <a:t>Reward repeat buyers to foster loyalty and move them into the "Loyal" segment.</a:t>
            </a:r>
            <a:endParaRPr lang="en-US" sz="1700" dirty="0"/>
          </a:p>
        </p:txBody>
      </p:sp>
      <p:pic>
        <p:nvPicPr>
          <p:cNvPr id="9"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4272379"/>
            <a:ext cx="329803" cy="329803"/>
          </a:xfrm>
          <a:prstGeom prst="rect">
            <a:avLst/>
          </a:prstGeom>
        </p:spPr>
      </p:pic>
      <p:sp>
        <p:nvSpPr>
          <p:cNvPr id="10" name="Text 5"/>
          <p:cNvSpPr/>
          <p:nvPr/>
        </p:nvSpPr>
        <p:spPr>
          <a:xfrm>
            <a:off x="1484114" y="4265652"/>
            <a:ext cx="3246239" cy="343614"/>
          </a:xfrm>
          <a:prstGeom prst="rect">
            <a:avLst/>
          </a:prstGeom>
          <a:noFill/>
          <a:ln/>
        </p:spPr>
        <p:txBody>
          <a:bodyPr wrap="none" lIns="0" tIns="0" rIns="0" bIns="0" rtlCol="0" anchor="t"/>
          <a:lstStyle/>
          <a:p>
            <a:pPr marL="0" indent="0" algn="l">
              <a:lnSpc>
                <a:spcPts val="2700"/>
              </a:lnSpc>
              <a:buNone/>
            </a:pPr>
            <a:r>
              <a:rPr lang="en-US" sz="2150" dirty="0">
                <a:solidFill>
                  <a:srgbClr val="3D3E44"/>
                </a:solidFill>
                <a:latin typeface="Montserrat Medium" pitchFamily="34" charset="0"/>
                <a:ea typeface="Montserrat Medium" pitchFamily="34" charset="-122"/>
                <a:cs typeface="Montserrat Medium" pitchFamily="34" charset="-120"/>
              </a:rPr>
              <a:t>Review Discount Policy</a:t>
            </a:r>
            <a:endParaRPr lang="en-US" sz="2150" dirty="0"/>
          </a:p>
        </p:txBody>
      </p:sp>
      <p:sp>
        <p:nvSpPr>
          <p:cNvPr id="11" name="Text 6"/>
          <p:cNvSpPr/>
          <p:nvPr/>
        </p:nvSpPr>
        <p:spPr>
          <a:xfrm>
            <a:off x="1484114" y="4741188"/>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D3E44"/>
                </a:solidFill>
                <a:latin typeface="Inter Light" pitchFamily="34" charset="0"/>
                <a:ea typeface="Inter Light" pitchFamily="34" charset="-122"/>
                <a:cs typeface="Inter Light" pitchFamily="34" charset="-120"/>
              </a:rPr>
              <a:t>Optimize discount strategies to balance sales boosts with profit margins.</a:t>
            </a:r>
            <a:endParaRPr lang="en-US" sz="1700" dirty="0"/>
          </a:p>
        </p:txBody>
      </p:sp>
      <p:pic>
        <p:nvPicPr>
          <p:cNvPr id="12"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5539442"/>
            <a:ext cx="329803" cy="329803"/>
          </a:xfrm>
          <a:prstGeom prst="rect">
            <a:avLst/>
          </a:prstGeom>
        </p:spPr>
      </p:pic>
      <p:sp>
        <p:nvSpPr>
          <p:cNvPr id="13" name="Text 7"/>
          <p:cNvSpPr/>
          <p:nvPr/>
        </p:nvSpPr>
        <p:spPr>
          <a:xfrm>
            <a:off x="1484114" y="5532715"/>
            <a:ext cx="2785705" cy="343614"/>
          </a:xfrm>
          <a:prstGeom prst="rect">
            <a:avLst/>
          </a:prstGeom>
          <a:noFill/>
          <a:ln/>
        </p:spPr>
        <p:txBody>
          <a:bodyPr wrap="none" lIns="0" tIns="0" rIns="0" bIns="0" rtlCol="0" anchor="t"/>
          <a:lstStyle/>
          <a:p>
            <a:pPr marL="0" indent="0" algn="l">
              <a:lnSpc>
                <a:spcPts val="2700"/>
              </a:lnSpc>
              <a:buNone/>
            </a:pPr>
            <a:r>
              <a:rPr lang="en-US" sz="2150" dirty="0">
                <a:solidFill>
                  <a:srgbClr val="3D3E44"/>
                </a:solidFill>
                <a:latin typeface="Montserrat Medium" pitchFamily="34" charset="0"/>
                <a:ea typeface="Montserrat Medium" pitchFamily="34" charset="-122"/>
                <a:cs typeface="Montserrat Medium" pitchFamily="34" charset="-120"/>
              </a:rPr>
              <a:t>Product Positioning</a:t>
            </a:r>
            <a:endParaRPr lang="en-US" sz="2150" dirty="0"/>
          </a:p>
        </p:txBody>
      </p:sp>
      <p:sp>
        <p:nvSpPr>
          <p:cNvPr id="14" name="Text 8"/>
          <p:cNvSpPr/>
          <p:nvPr/>
        </p:nvSpPr>
        <p:spPr>
          <a:xfrm>
            <a:off x="1484114" y="6008251"/>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D3E44"/>
                </a:solidFill>
                <a:latin typeface="Inter Light" pitchFamily="34" charset="0"/>
                <a:ea typeface="Inter Light" pitchFamily="34" charset="-122"/>
                <a:cs typeface="Inter Light" pitchFamily="34" charset="-120"/>
              </a:rPr>
              <a:t>Highlight top-rated and best-selling products in marketing campaigns.</a:t>
            </a:r>
            <a:endParaRPr lang="en-US" sz="1700" dirty="0"/>
          </a:p>
        </p:txBody>
      </p:sp>
      <p:pic>
        <p:nvPicPr>
          <p:cNvPr id="15"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11" y="6806505"/>
            <a:ext cx="329803" cy="329803"/>
          </a:xfrm>
          <a:prstGeom prst="rect">
            <a:avLst/>
          </a:prstGeom>
        </p:spPr>
      </p:pic>
      <p:sp>
        <p:nvSpPr>
          <p:cNvPr id="16" name="Text 9"/>
          <p:cNvSpPr/>
          <p:nvPr/>
        </p:nvSpPr>
        <p:spPr>
          <a:xfrm>
            <a:off x="1484114" y="6799778"/>
            <a:ext cx="2759273" cy="343614"/>
          </a:xfrm>
          <a:prstGeom prst="rect">
            <a:avLst/>
          </a:prstGeom>
          <a:noFill/>
          <a:ln/>
        </p:spPr>
        <p:txBody>
          <a:bodyPr wrap="none" lIns="0" tIns="0" rIns="0" bIns="0" rtlCol="0" anchor="t"/>
          <a:lstStyle/>
          <a:p>
            <a:pPr marL="0" indent="0" algn="l">
              <a:lnSpc>
                <a:spcPts val="2700"/>
              </a:lnSpc>
              <a:buNone/>
            </a:pPr>
            <a:r>
              <a:rPr lang="en-US" sz="2150" dirty="0">
                <a:solidFill>
                  <a:srgbClr val="3D3E44"/>
                </a:solidFill>
                <a:latin typeface="Montserrat Medium" pitchFamily="34" charset="0"/>
                <a:ea typeface="Montserrat Medium" pitchFamily="34" charset="-122"/>
                <a:cs typeface="Montserrat Medium" pitchFamily="34" charset="-120"/>
              </a:rPr>
              <a:t>Targeted Marketing</a:t>
            </a:r>
            <a:endParaRPr lang="en-US" sz="2150" dirty="0"/>
          </a:p>
        </p:txBody>
      </p:sp>
      <p:sp>
        <p:nvSpPr>
          <p:cNvPr id="17" name="Text 10"/>
          <p:cNvSpPr/>
          <p:nvPr/>
        </p:nvSpPr>
        <p:spPr>
          <a:xfrm>
            <a:off x="1484114" y="7275314"/>
            <a:ext cx="12376666" cy="351830"/>
          </a:xfrm>
          <a:prstGeom prst="rect">
            <a:avLst/>
          </a:prstGeom>
          <a:noFill/>
          <a:ln/>
        </p:spPr>
        <p:txBody>
          <a:bodyPr wrap="none" lIns="0" tIns="0" rIns="0" bIns="0" rtlCol="0" anchor="t"/>
          <a:lstStyle/>
          <a:p>
            <a:pPr marL="0" indent="0" algn="l">
              <a:lnSpc>
                <a:spcPts val="2750"/>
              </a:lnSpc>
              <a:buNone/>
            </a:pPr>
            <a:r>
              <a:rPr lang="en-US" sz="1700" dirty="0">
                <a:solidFill>
                  <a:srgbClr val="3D3E44"/>
                </a:solidFill>
                <a:latin typeface="Inter Light" pitchFamily="34" charset="0"/>
                <a:ea typeface="Inter Light" pitchFamily="34" charset="-122"/>
                <a:cs typeface="Inter Light" pitchFamily="34" charset="-120"/>
              </a:rPr>
              <a:t>Focus efforts on high-revenue age groups and express-shipping users for maximum impact.</a:t>
            </a:r>
            <a:endParaRPr lang="en-US" sz="1700" dirty="0"/>
          </a:p>
        </p:txBody>
      </p:sp>
      <p:pic>
        <p:nvPicPr>
          <p:cNvPr id="18" name="Picture 17">
            <a:extLst>
              <a:ext uri="{FF2B5EF4-FFF2-40B4-BE49-F238E27FC236}">
                <a16:creationId xmlns:a16="http://schemas.microsoft.com/office/drawing/2014/main" id="{A501B732-4B04-61B0-7CC4-AF1CA00760CB}"/>
              </a:ext>
            </a:extLst>
          </p:cNvPr>
          <p:cNvPicPr>
            <a:picLocks noChangeAspect="1"/>
          </p:cNvPicPr>
          <p:nvPr/>
        </p:nvPicPr>
        <p:blipFill>
          <a:blip r:embed="rId5"/>
          <a:stretch>
            <a:fillRect/>
          </a:stretch>
        </p:blipFill>
        <p:spPr>
          <a:xfrm>
            <a:off x="12697801" y="7729685"/>
            <a:ext cx="1932599" cy="4999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41044" y="406360"/>
            <a:ext cx="7042547" cy="461724"/>
          </a:xfrm>
          <a:prstGeom prst="rect">
            <a:avLst/>
          </a:prstGeom>
          <a:noFill/>
          <a:ln/>
        </p:spPr>
        <p:txBody>
          <a:bodyPr wrap="none" lIns="0" tIns="0" rIns="0" bIns="0" rtlCol="0" anchor="t"/>
          <a:lstStyle/>
          <a:p>
            <a:pPr marL="0" indent="0" algn="l">
              <a:lnSpc>
                <a:spcPts val="3600"/>
              </a:lnSpc>
              <a:buNone/>
            </a:pPr>
            <a:r>
              <a:rPr lang="en-US" sz="2900" dirty="0">
                <a:solidFill>
                  <a:srgbClr val="74767D"/>
                </a:solidFill>
                <a:latin typeface="Montserrat Medium" pitchFamily="34" charset="0"/>
                <a:ea typeface="Montserrat Medium" pitchFamily="34" charset="-122"/>
                <a:cs typeface="Montserrat Medium" pitchFamily="34" charset="-120"/>
              </a:rPr>
              <a:t>Project Overview &amp; Dataset Summary</a:t>
            </a:r>
            <a:endParaRPr lang="en-US" sz="2900" dirty="0"/>
          </a:p>
        </p:txBody>
      </p:sp>
      <p:sp>
        <p:nvSpPr>
          <p:cNvPr id="3" name="Text 1"/>
          <p:cNvSpPr/>
          <p:nvPr/>
        </p:nvSpPr>
        <p:spPr>
          <a:xfrm>
            <a:off x="2641044" y="1237536"/>
            <a:ext cx="2216944" cy="277058"/>
          </a:xfrm>
          <a:prstGeom prst="rect">
            <a:avLst/>
          </a:prstGeom>
          <a:noFill/>
          <a:ln/>
        </p:spPr>
        <p:txBody>
          <a:bodyPr wrap="none" lIns="0" tIns="0" rIns="0" bIns="0" rtlCol="0" anchor="t"/>
          <a:lstStyle/>
          <a:p>
            <a:pPr marL="0" indent="0" algn="l">
              <a:lnSpc>
                <a:spcPts val="2150"/>
              </a:lnSpc>
              <a:buNone/>
            </a:pPr>
            <a:r>
              <a:rPr lang="en-US" sz="1700" dirty="0">
                <a:solidFill>
                  <a:srgbClr val="74767D"/>
                </a:solidFill>
                <a:latin typeface="Montserrat Medium" pitchFamily="34" charset="0"/>
                <a:ea typeface="Montserrat Medium" pitchFamily="34" charset="-122"/>
                <a:cs typeface="Montserrat Medium" pitchFamily="34" charset="-120"/>
              </a:rPr>
              <a:t>Project Goal</a:t>
            </a:r>
            <a:endParaRPr lang="en-US" sz="1700" dirty="0"/>
          </a:p>
        </p:txBody>
      </p:sp>
      <p:sp>
        <p:nvSpPr>
          <p:cNvPr id="4" name="Text 2"/>
          <p:cNvSpPr/>
          <p:nvPr/>
        </p:nvSpPr>
        <p:spPr>
          <a:xfrm>
            <a:off x="2641044" y="1662351"/>
            <a:ext cx="4493895" cy="709017"/>
          </a:xfrm>
          <a:prstGeom prst="rect">
            <a:avLst/>
          </a:prstGeom>
          <a:noFill/>
          <a:ln/>
        </p:spPr>
        <p:txBody>
          <a:bodyPr wrap="square" lIns="0" tIns="0" rIns="0" bIns="0" rtlCol="0" anchor="t"/>
          <a:lstStyle/>
          <a:p>
            <a:pPr marL="0" indent="0" algn="l">
              <a:lnSpc>
                <a:spcPts val="1850"/>
              </a:lnSpc>
              <a:buNone/>
            </a:pPr>
            <a:r>
              <a:rPr lang="en-US" sz="1150" dirty="0">
                <a:solidFill>
                  <a:srgbClr val="3D3E44"/>
                </a:solidFill>
                <a:latin typeface="Inter Light" pitchFamily="34" charset="0"/>
                <a:ea typeface="Inter Light" pitchFamily="34" charset="-122"/>
                <a:cs typeface="Inter Light" pitchFamily="34" charset="-120"/>
              </a:rPr>
              <a:t>Uncover insights into spending patterns, customer segments, product preferences, and subscription behavior to guide strategic business decisions.</a:t>
            </a:r>
            <a:endParaRPr lang="en-US" sz="1150" dirty="0"/>
          </a:p>
        </p:txBody>
      </p:sp>
      <p:pic>
        <p:nvPicPr>
          <p:cNvPr id="5" name="Image 0" descr="preencoded.png"/>
          <p:cNvPicPr>
            <a:picLocks noChangeAspect="1"/>
          </p:cNvPicPr>
          <p:nvPr/>
        </p:nvPicPr>
        <p:blipFill>
          <a:blip r:embed="rId3"/>
          <a:stretch>
            <a:fillRect/>
          </a:stretch>
        </p:blipFill>
        <p:spPr>
          <a:xfrm>
            <a:off x="2641044" y="2537579"/>
            <a:ext cx="4493895" cy="4493895"/>
          </a:xfrm>
          <a:prstGeom prst="rect">
            <a:avLst/>
          </a:prstGeom>
        </p:spPr>
      </p:pic>
      <p:sp>
        <p:nvSpPr>
          <p:cNvPr id="6" name="Text 3"/>
          <p:cNvSpPr/>
          <p:nvPr/>
        </p:nvSpPr>
        <p:spPr>
          <a:xfrm>
            <a:off x="7503081" y="1237536"/>
            <a:ext cx="2216944" cy="277058"/>
          </a:xfrm>
          <a:prstGeom prst="rect">
            <a:avLst/>
          </a:prstGeom>
          <a:noFill/>
          <a:ln/>
        </p:spPr>
        <p:txBody>
          <a:bodyPr wrap="none" lIns="0" tIns="0" rIns="0" bIns="0" rtlCol="0" anchor="t"/>
          <a:lstStyle/>
          <a:p>
            <a:pPr marL="0" indent="0" algn="l">
              <a:lnSpc>
                <a:spcPts val="2150"/>
              </a:lnSpc>
              <a:buNone/>
            </a:pPr>
            <a:r>
              <a:rPr lang="en-US" sz="1700" dirty="0">
                <a:solidFill>
                  <a:srgbClr val="74767D"/>
                </a:solidFill>
                <a:latin typeface="Montserrat Medium" pitchFamily="34" charset="0"/>
                <a:ea typeface="Montserrat Medium" pitchFamily="34" charset="-122"/>
                <a:cs typeface="Montserrat Medium" pitchFamily="34" charset="-120"/>
              </a:rPr>
              <a:t>Dataset at a Glance</a:t>
            </a:r>
            <a:endParaRPr lang="en-US" sz="1700" dirty="0"/>
          </a:p>
        </p:txBody>
      </p:sp>
      <p:sp>
        <p:nvSpPr>
          <p:cNvPr id="7" name="Text 4"/>
          <p:cNvSpPr/>
          <p:nvPr/>
        </p:nvSpPr>
        <p:spPr>
          <a:xfrm>
            <a:off x="7503081" y="1662351"/>
            <a:ext cx="4493895" cy="236339"/>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3D3E44"/>
                </a:solidFill>
                <a:latin typeface="Inter Light" pitchFamily="34" charset="0"/>
                <a:ea typeface="Inter Light" pitchFamily="34" charset="-122"/>
                <a:cs typeface="Inter Light" pitchFamily="34" charset="-120"/>
              </a:rPr>
              <a:t>Rows:</a:t>
            </a:r>
            <a:r>
              <a:rPr lang="en-US" sz="1150" dirty="0">
                <a:solidFill>
                  <a:srgbClr val="3D3E44"/>
                </a:solidFill>
                <a:latin typeface="Inter Light" pitchFamily="34" charset="0"/>
                <a:ea typeface="Inter Light" pitchFamily="34" charset="-122"/>
                <a:cs typeface="Inter Light" pitchFamily="34" charset="-120"/>
              </a:rPr>
              <a:t> 3,900 purchases</a:t>
            </a:r>
            <a:endParaRPr lang="en-US" sz="1150" dirty="0"/>
          </a:p>
        </p:txBody>
      </p:sp>
      <p:sp>
        <p:nvSpPr>
          <p:cNvPr id="8" name="Text 5"/>
          <p:cNvSpPr/>
          <p:nvPr/>
        </p:nvSpPr>
        <p:spPr>
          <a:xfrm>
            <a:off x="7503081" y="1950363"/>
            <a:ext cx="4493895" cy="236339"/>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3D3E44"/>
                </a:solidFill>
                <a:latin typeface="Inter Light" pitchFamily="34" charset="0"/>
                <a:ea typeface="Inter Light" pitchFamily="34" charset="-122"/>
                <a:cs typeface="Inter Light" pitchFamily="34" charset="-120"/>
              </a:rPr>
              <a:t>Columns:</a:t>
            </a:r>
            <a:r>
              <a:rPr lang="en-US" sz="1150" dirty="0">
                <a:solidFill>
                  <a:srgbClr val="3D3E44"/>
                </a:solidFill>
                <a:latin typeface="Inter Light" pitchFamily="34" charset="0"/>
                <a:ea typeface="Inter Light" pitchFamily="34" charset="-122"/>
                <a:cs typeface="Inter Light" pitchFamily="34" charset="-120"/>
              </a:rPr>
              <a:t> 18 key features</a:t>
            </a:r>
            <a:endParaRPr lang="en-US" sz="1150" dirty="0"/>
          </a:p>
        </p:txBody>
      </p:sp>
      <p:sp>
        <p:nvSpPr>
          <p:cNvPr id="9" name="Text 6"/>
          <p:cNvSpPr/>
          <p:nvPr/>
        </p:nvSpPr>
        <p:spPr>
          <a:xfrm>
            <a:off x="7503081" y="2238375"/>
            <a:ext cx="4493895" cy="47267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3D3E44"/>
                </a:solidFill>
                <a:latin typeface="Inter Light" pitchFamily="34" charset="0"/>
                <a:ea typeface="Inter Light" pitchFamily="34" charset="-122"/>
                <a:cs typeface="Inter Light" pitchFamily="34" charset="-120"/>
              </a:rPr>
              <a:t>Key Features:</a:t>
            </a:r>
            <a:r>
              <a:rPr lang="en-US" sz="1150" dirty="0">
                <a:solidFill>
                  <a:srgbClr val="3D3E44"/>
                </a:solidFill>
                <a:latin typeface="Inter Light" pitchFamily="34" charset="0"/>
                <a:ea typeface="Inter Light" pitchFamily="34" charset="-122"/>
                <a:cs typeface="Inter Light" pitchFamily="34" charset="-120"/>
              </a:rPr>
              <a:t> Demographics, purchase details, shopping behavior</a:t>
            </a:r>
            <a:endParaRPr lang="en-US" sz="1150" dirty="0"/>
          </a:p>
        </p:txBody>
      </p:sp>
      <p:sp>
        <p:nvSpPr>
          <p:cNvPr id="10" name="Text 7"/>
          <p:cNvSpPr/>
          <p:nvPr/>
        </p:nvSpPr>
        <p:spPr>
          <a:xfrm>
            <a:off x="7503081" y="2762726"/>
            <a:ext cx="4493895" cy="236339"/>
          </a:xfrm>
          <a:prstGeom prst="rect">
            <a:avLst/>
          </a:prstGeom>
          <a:noFill/>
          <a:ln/>
        </p:spPr>
        <p:txBody>
          <a:bodyPr wrap="none" lIns="0" tIns="0" rIns="0" bIns="0" rtlCol="0" anchor="t"/>
          <a:lstStyle/>
          <a:p>
            <a:pPr marL="342900" indent="-342900" algn="l">
              <a:lnSpc>
                <a:spcPts val="1850"/>
              </a:lnSpc>
              <a:buSzPct val="100000"/>
              <a:buChar char="•"/>
            </a:pPr>
            <a:r>
              <a:rPr lang="en-US" sz="1150" b="1" dirty="0">
                <a:solidFill>
                  <a:srgbClr val="3D3E44"/>
                </a:solidFill>
                <a:latin typeface="Inter Light" pitchFamily="34" charset="0"/>
                <a:ea typeface="Inter Light" pitchFamily="34" charset="-122"/>
                <a:cs typeface="Inter Light" pitchFamily="34" charset="-120"/>
              </a:rPr>
              <a:t>Missing Data:</a:t>
            </a:r>
            <a:r>
              <a:rPr lang="en-US" sz="1150" dirty="0">
                <a:solidFill>
                  <a:srgbClr val="3D3E44"/>
                </a:solidFill>
                <a:latin typeface="Inter Light" pitchFamily="34" charset="0"/>
                <a:ea typeface="Inter Light" pitchFamily="34" charset="-122"/>
                <a:cs typeface="Inter Light" pitchFamily="34" charset="-120"/>
              </a:rPr>
              <a:t> 37 values in Review Rating</a:t>
            </a:r>
            <a:endParaRPr lang="en-US" sz="1150" dirty="0"/>
          </a:p>
        </p:txBody>
      </p:sp>
      <p:pic>
        <p:nvPicPr>
          <p:cNvPr id="11" name="Image 1" descr="preencoded.png"/>
          <p:cNvPicPr>
            <a:picLocks noChangeAspect="1"/>
          </p:cNvPicPr>
          <p:nvPr/>
        </p:nvPicPr>
        <p:blipFill>
          <a:blip r:embed="rId4"/>
          <a:stretch>
            <a:fillRect/>
          </a:stretch>
        </p:blipFill>
        <p:spPr>
          <a:xfrm>
            <a:off x="7503081" y="3165277"/>
            <a:ext cx="4493895" cy="4493895"/>
          </a:xfrm>
          <a:prstGeom prst="rect">
            <a:avLst/>
          </a:prstGeom>
        </p:spPr>
      </p:pic>
      <p:pic>
        <p:nvPicPr>
          <p:cNvPr id="12" name="Picture 11">
            <a:extLst>
              <a:ext uri="{FF2B5EF4-FFF2-40B4-BE49-F238E27FC236}">
                <a16:creationId xmlns:a16="http://schemas.microsoft.com/office/drawing/2014/main" id="{E6052825-B46E-958A-744A-A95F18D23290}"/>
              </a:ext>
            </a:extLst>
          </p:cNvPr>
          <p:cNvPicPr>
            <a:picLocks noChangeAspect="1"/>
          </p:cNvPicPr>
          <p:nvPr/>
        </p:nvPicPr>
        <p:blipFill>
          <a:blip r:embed="rId5"/>
          <a:stretch>
            <a:fillRect/>
          </a:stretch>
        </p:blipFill>
        <p:spPr>
          <a:xfrm>
            <a:off x="12697801" y="7729685"/>
            <a:ext cx="1932599" cy="4999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69488"/>
            <a:ext cx="12018764"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Exploratory Data Analysis (EDA) in Python</a:t>
            </a:r>
            <a:endParaRPr lang="en-US" sz="4450" dirty="0"/>
          </a:p>
        </p:txBody>
      </p:sp>
      <p:sp>
        <p:nvSpPr>
          <p:cNvPr id="3" name="Shape 1"/>
          <p:cNvSpPr/>
          <p:nvPr/>
        </p:nvSpPr>
        <p:spPr>
          <a:xfrm>
            <a:off x="793790" y="2172057"/>
            <a:ext cx="4196358" cy="2772966"/>
          </a:xfrm>
          <a:prstGeom prst="roundRect">
            <a:avLst>
              <a:gd name="adj" fmla="val 5276"/>
            </a:avLst>
          </a:prstGeom>
          <a:solidFill>
            <a:srgbClr val="FFFFFF"/>
          </a:solidFill>
          <a:ln/>
        </p:spPr>
      </p:sp>
      <p:pic>
        <p:nvPicPr>
          <p:cNvPr id="4" name="Image 0" descr="preencoded.png"/>
          <p:cNvPicPr>
            <a:picLocks noChangeAspect="1"/>
          </p:cNvPicPr>
          <p:nvPr/>
        </p:nvPicPr>
        <p:blipFill>
          <a:blip r:embed="rId3"/>
          <a:stretch>
            <a:fillRect/>
          </a:stretch>
        </p:blipFill>
        <p:spPr>
          <a:xfrm>
            <a:off x="793790" y="2141577"/>
            <a:ext cx="4196358" cy="121920"/>
          </a:xfrm>
          <a:prstGeom prst="rect">
            <a:avLst/>
          </a:prstGeom>
        </p:spPr>
      </p:pic>
      <p:pic>
        <p:nvPicPr>
          <p:cNvPr id="5" name="Image 1" descr="preencoded.png"/>
          <p:cNvPicPr>
            <a:picLocks noChangeAspect="1"/>
          </p:cNvPicPr>
          <p:nvPr/>
        </p:nvPicPr>
        <p:blipFill>
          <a:blip r:embed="rId4"/>
          <a:stretch>
            <a:fillRect/>
          </a:stretch>
        </p:blipFill>
        <p:spPr>
          <a:xfrm>
            <a:off x="2551688" y="1831896"/>
            <a:ext cx="680442" cy="680442"/>
          </a:xfrm>
          <a:prstGeom prst="rect">
            <a:avLst/>
          </a:prstGeom>
        </p:spPr>
      </p:pic>
      <p:sp>
        <p:nvSpPr>
          <p:cNvPr id="6" name="Text 2"/>
          <p:cNvSpPr/>
          <p:nvPr/>
        </p:nvSpPr>
        <p:spPr>
          <a:xfrm>
            <a:off x="2755761" y="2002036"/>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Montserrat Medium" pitchFamily="34" charset="0"/>
                <a:ea typeface="Montserrat Medium" pitchFamily="34" charset="-122"/>
                <a:cs typeface="Montserrat Medium" pitchFamily="34" charset="-120"/>
              </a:rPr>
              <a:t>1</a:t>
            </a:r>
            <a:endParaRPr lang="en-US" sz="2100" dirty="0"/>
          </a:p>
        </p:txBody>
      </p:sp>
      <p:sp>
        <p:nvSpPr>
          <p:cNvPr id="7" name="Text 3"/>
          <p:cNvSpPr/>
          <p:nvPr/>
        </p:nvSpPr>
        <p:spPr>
          <a:xfrm>
            <a:off x="1051084" y="2739033"/>
            <a:ext cx="3681770" cy="708660"/>
          </a:xfrm>
          <a:prstGeom prst="rect">
            <a:avLst/>
          </a:prstGeom>
          <a:noFill/>
          <a:ln/>
        </p:spPr>
        <p:txBody>
          <a:bodyPr wrap="squar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Data Loading &amp; Exploration</a:t>
            </a:r>
            <a:endParaRPr lang="en-US" sz="2200" dirty="0"/>
          </a:p>
        </p:txBody>
      </p:sp>
      <p:sp>
        <p:nvSpPr>
          <p:cNvPr id="8" name="Text 4"/>
          <p:cNvSpPr/>
          <p:nvPr/>
        </p:nvSpPr>
        <p:spPr>
          <a:xfrm>
            <a:off x="1051084" y="3583781"/>
            <a:ext cx="3681770" cy="110394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Imported dataset using </a:t>
            </a:r>
            <a:r>
              <a:rPr lang="en-US" sz="1750" dirty="0">
                <a:solidFill>
                  <a:srgbClr val="3D3E44"/>
                </a:solidFill>
                <a:highlight>
                  <a:srgbClr val="F2F2F2"/>
                </a:highlight>
                <a:latin typeface="Consolas" pitchFamily="34" charset="0"/>
                <a:ea typeface="Consolas" pitchFamily="34" charset="-122"/>
                <a:cs typeface="Consolas" pitchFamily="34" charset="-120"/>
              </a:rPr>
              <a:t>pandas</a:t>
            </a:r>
            <a:r>
              <a:rPr lang="en-US" sz="1750" dirty="0">
                <a:solidFill>
                  <a:srgbClr val="3D3E44"/>
                </a:solidFill>
                <a:latin typeface="Inter Light" pitchFamily="34" charset="0"/>
                <a:ea typeface="Inter Light" pitchFamily="34" charset="-122"/>
                <a:cs typeface="Inter Light" pitchFamily="34" charset="-120"/>
              </a:rPr>
              <a:t> and performed initial exploration with </a:t>
            </a:r>
            <a:r>
              <a:rPr lang="en-US" sz="1750" dirty="0">
                <a:solidFill>
                  <a:srgbClr val="3D3E44"/>
                </a:solidFill>
                <a:highlight>
                  <a:srgbClr val="F2F2F2"/>
                </a:highlight>
                <a:latin typeface="Consolas" pitchFamily="34" charset="0"/>
                <a:ea typeface="Consolas" pitchFamily="34" charset="-122"/>
                <a:cs typeface="Consolas" pitchFamily="34" charset="-120"/>
              </a:rPr>
              <a:t>df.info()</a:t>
            </a:r>
            <a:r>
              <a:rPr lang="en-US" sz="1750" dirty="0">
                <a:solidFill>
                  <a:srgbClr val="3D3E44"/>
                </a:solidFill>
                <a:latin typeface="Inter Light" pitchFamily="34" charset="0"/>
                <a:ea typeface="Inter Light" pitchFamily="34" charset="-122"/>
                <a:cs typeface="Inter Light" pitchFamily="34" charset="-120"/>
              </a:rPr>
              <a:t> and </a:t>
            </a:r>
            <a:r>
              <a:rPr lang="en-US" sz="1750" dirty="0">
                <a:solidFill>
                  <a:srgbClr val="3D3E44"/>
                </a:solidFill>
                <a:highlight>
                  <a:srgbClr val="F2F2F2"/>
                </a:highlight>
                <a:latin typeface="Consolas" pitchFamily="34" charset="0"/>
                <a:ea typeface="Consolas" pitchFamily="34" charset="-122"/>
                <a:cs typeface="Consolas" pitchFamily="34" charset="-120"/>
              </a:rPr>
              <a:t>.describe()</a:t>
            </a:r>
            <a:r>
              <a:rPr lang="en-US" sz="1750" dirty="0">
                <a:solidFill>
                  <a:srgbClr val="3D3E44"/>
                </a:solidFill>
                <a:latin typeface="Inter Light" pitchFamily="34" charset="0"/>
                <a:ea typeface="Inter Light" pitchFamily="34" charset="-122"/>
                <a:cs typeface="Inter Light" pitchFamily="34" charset="-120"/>
              </a:rPr>
              <a:t>.</a:t>
            </a:r>
            <a:endParaRPr lang="en-US" sz="1750" dirty="0"/>
          </a:p>
        </p:txBody>
      </p:sp>
      <p:sp>
        <p:nvSpPr>
          <p:cNvPr id="9" name="Shape 5"/>
          <p:cNvSpPr/>
          <p:nvPr/>
        </p:nvSpPr>
        <p:spPr>
          <a:xfrm>
            <a:off x="5216962" y="2172057"/>
            <a:ext cx="4196358" cy="2772966"/>
          </a:xfrm>
          <a:prstGeom prst="roundRect">
            <a:avLst>
              <a:gd name="adj" fmla="val 5276"/>
            </a:avLst>
          </a:prstGeom>
          <a:solidFill>
            <a:srgbClr val="FFFFFF"/>
          </a:solidFill>
          <a:ln/>
        </p:spPr>
      </p:sp>
      <p:pic>
        <p:nvPicPr>
          <p:cNvPr id="10" name="Image 2" descr="preencoded.png"/>
          <p:cNvPicPr>
            <a:picLocks noChangeAspect="1"/>
          </p:cNvPicPr>
          <p:nvPr/>
        </p:nvPicPr>
        <p:blipFill>
          <a:blip r:embed="rId3"/>
          <a:stretch>
            <a:fillRect/>
          </a:stretch>
        </p:blipFill>
        <p:spPr>
          <a:xfrm>
            <a:off x="5216962" y="2141577"/>
            <a:ext cx="4196358" cy="121920"/>
          </a:xfrm>
          <a:prstGeom prst="rect">
            <a:avLst/>
          </a:prstGeom>
        </p:spPr>
      </p:pic>
      <p:pic>
        <p:nvPicPr>
          <p:cNvPr id="11" name="Image 3" descr="preencoded.png"/>
          <p:cNvPicPr>
            <a:picLocks noChangeAspect="1"/>
          </p:cNvPicPr>
          <p:nvPr/>
        </p:nvPicPr>
        <p:blipFill>
          <a:blip r:embed="rId4"/>
          <a:stretch>
            <a:fillRect/>
          </a:stretch>
        </p:blipFill>
        <p:spPr>
          <a:xfrm>
            <a:off x="6974860" y="1831896"/>
            <a:ext cx="680442" cy="680442"/>
          </a:xfrm>
          <a:prstGeom prst="rect">
            <a:avLst/>
          </a:prstGeom>
        </p:spPr>
      </p:pic>
      <p:sp>
        <p:nvSpPr>
          <p:cNvPr id="12" name="Text 6"/>
          <p:cNvSpPr/>
          <p:nvPr/>
        </p:nvSpPr>
        <p:spPr>
          <a:xfrm>
            <a:off x="7178933" y="2002036"/>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Montserrat Medium" pitchFamily="34" charset="0"/>
                <a:ea typeface="Montserrat Medium" pitchFamily="34" charset="-122"/>
                <a:cs typeface="Montserrat Medium" pitchFamily="34" charset="-120"/>
              </a:rPr>
              <a:t>2</a:t>
            </a:r>
            <a:endParaRPr lang="en-US" sz="2100" dirty="0"/>
          </a:p>
        </p:txBody>
      </p:sp>
      <p:sp>
        <p:nvSpPr>
          <p:cNvPr id="13" name="Text 7"/>
          <p:cNvSpPr/>
          <p:nvPr/>
        </p:nvSpPr>
        <p:spPr>
          <a:xfrm>
            <a:off x="5474256" y="2739033"/>
            <a:ext cx="3270766"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Missing Data Handling</a:t>
            </a:r>
            <a:endParaRPr lang="en-US" sz="2200" dirty="0"/>
          </a:p>
        </p:txBody>
      </p:sp>
      <p:sp>
        <p:nvSpPr>
          <p:cNvPr id="14" name="Text 8"/>
          <p:cNvSpPr/>
          <p:nvPr/>
        </p:nvSpPr>
        <p:spPr>
          <a:xfrm>
            <a:off x="5474256" y="3229451"/>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Imputed missing values in 'Review Rating' using the median rating of each product category.</a:t>
            </a:r>
            <a:endParaRPr lang="en-US" sz="1750" dirty="0"/>
          </a:p>
        </p:txBody>
      </p:sp>
      <p:sp>
        <p:nvSpPr>
          <p:cNvPr id="15" name="Shape 9"/>
          <p:cNvSpPr/>
          <p:nvPr/>
        </p:nvSpPr>
        <p:spPr>
          <a:xfrm>
            <a:off x="9640133" y="2172057"/>
            <a:ext cx="4196358" cy="2772966"/>
          </a:xfrm>
          <a:prstGeom prst="roundRect">
            <a:avLst>
              <a:gd name="adj" fmla="val 5276"/>
            </a:avLst>
          </a:prstGeom>
          <a:solidFill>
            <a:srgbClr val="FFFFFF"/>
          </a:solidFill>
          <a:ln/>
        </p:spPr>
      </p:sp>
      <p:pic>
        <p:nvPicPr>
          <p:cNvPr id="16" name="Image 4" descr="preencoded.png"/>
          <p:cNvPicPr>
            <a:picLocks noChangeAspect="1"/>
          </p:cNvPicPr>
          <p:nvPr/>
        </p:nvPicPr>
        <p:blipFill>
          <a:blip r:embed="rId3"/>
          <a:stretch>
            <a:fillRect/>
          </a:stretch>
        </p:blipFill>
        <p:spPr>
          <a:xfrm>
            <a:off x="9640133" y="2141577"/>
            <a:ext cx="4196358" cy="121920"/>
          </a:xfrm>
          <a:prstGeom prst="rect">
            <a:avLst/>
          </a:prstGeom>
        </p:spPr>
      </p:pic>
      <p:pic>
        <p:nvPicPr>
          <p:cNvPr id="17" name="Image 5" descr="preencoded.png"/>
          <p:cNvPicPr>
            <a:picLocks noChangeAspect="1"/>
          </p:cNvPicPr>
          <p:nvPr/>
        </p:nvPicPr>
        <p:blipFill>
          <a:blip r:embed="rId4"/>
          <a:stretch>
            <a:fillRect/>
          </a:stretch>
        </p:blipFill>
        <p:spPr>
          <a:xfrm>
            <a:off x="11398032" y="1831896"/>
            <a:ext cx="680442" cy="680442"/>
          </a:xfrm>
          <a:prstGeom prst="rect">
            <a:avLst/>
          </a:prstGeom>
        </p:spPr>
      </p:pic>
      <p:sp>
        <p:nvSpPr>
          <p:cNvPr id="18" name="Text 10"/>
          <p:cNvSpPr/>
          <p:nvPr/>
        </p:nvSpPr>
        <p:spPr>
          <a:xfrm>
            <a:off x="11602105" y="2002036"/>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Montserrat Medium" pitchFamily="34" charset="0"/>
                <a:ea typeface="Montserrat Medium" pitchFamily="34" charset="-122"/>
                <a:cs typeface="Montserrat Medium" pitchFamily="34" charset="-120"/>
              </a:rPr>
              <a:t>3</a:t>
            </a:r>
            <a:endParaRPr lang="en-US" sz="2100" dirty="0"/>
          </a:p>
        </p:txBody>
      </p:sp>
      <p:sp>
        <p:nvSpPr>
          <p:cNvPr id="19" name="Text 11"/>
          <p:cNvSpPr/>
          <p:nvPr/>
        </p:nvSpPr>
        <p:spPr>
          <a:xfrm>
            <a:off x="9897427" y="2739033"/>
            <a:ext cx="3499723"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Column Standardization</a:t>
            </a:r>
            <a:endParaRPr lang="en-US" sz="2200" dirty="0"/>
          </a:p>
        </p:txBody>
      </p:sp>
      <p:sp>
        <p:nvSpPr>
          <p:cNvPr id="20" name="Text 12"/>
          <p:cNvSpPr/>
          <p:nvPr/>
        </p:nvSpPr>
        <p:spPr>
          <a:xfrm>
            <a:off x="9897427" y="3229451"/>
            <a:ext cx="3681770" cy="1096328"/>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Renamed columns to </a:t>
            </a:r>
            <a:r>
              <a:rPr lang="en-US" sz="1750" dirty="0">
                <a:solidFill>
                  <a:srgbClr val="3D3E44"/>
                </a:solidFill>
                <a:highlight>
                  <a:srgbClr val="F2F2F2"/>
                </a:highlight>
                <a:latin typeface="Consolas" pitchFamily="34" charset="0"/>
                <a:ea typeface="Consolas" pitchFamily="34" charset="-122"/>
                <a:cs typeface="Consolas" pitchFamily="34" charset="-120"/>
              </a:rPr>
              <a:t>snake_case</a:t>
            </a:r>
            <a:r>
              <a:rPr lang="en-US" sz="1750" dirty="0">
                <a:solidFill>
                  <a:srgbClr val="3D3E44"/>
                </a:solidFill>
                <a:latin typeface="Inter Light" pitchFamily="34" charset="0"/>
                <a:ea typeface="Inter Light" pitchFamily="34" charset="-122"/>
                <a:cs typeface="Inter Light" pitchFamily="34" charset="-120"/>
              </a:rPr>
              <a:t> for improved readability and documentation.</a:t>
            </a:r>
            <a:endParaRPr lang="en-US" sz="1750" dirty="0"/>
          </a:p>
        </p:txBody>
      </p:sp>
      <p:sp>
        <p:nvSpPr>
          <p:cNvPr id="21" name="Shape 13"/>
          <p:cNvSpPr/>
          <p:nvPr/>
        </p:nvSpPr>
        <p:spPr>
          <a:xfrm>
            <a:off x="793790" y="5511998"/>
            <a:ext cx="6407944" cy="2048113"/>
          </a:xfrm>
          <a:prstGeom prst="roundRect">
            <a:avLst>
              <a:gd name="adj" fmla="val 7143"/>
            </a:avLst>
          </a:prstGeom>
          <a:solidFill>
            <a:srgbClr val="FFFFFF"/>
          </a:solidFill>
          <a:ln/>
        </p:spPr>
      </p:sp>
      <p:pic>
        <p:nvPicPr>
          <p:cNvPr id="22" name="Image 6" descr="preencoded.png"/>
          <p:cNvPicPr>
            <a:picLocks noChangeAspect="1"/>
          </p:cNvPicPr>
          <p:nvPr/>
        </p:nvPicPr>
        <p:blipFill>
          <a:blip r:embed="rId5"/>
          <a:stretch>
            <a:fillRect/>
          </a:stretch>
        </p:blipFill>
        <p:spPr>
          <a:xfrm>
            <a:off x="793790" y="5481518"/>
            <a:ext cx="6407944" cy="121920"/>
          </a:xfrm>
          <a:prstGeom prst="rect">
            <a:avLst/>
          </a:prstGeom>
        </p:spPr>
      </p:pic>
      <p:pic>
        <p:nvPicPr>
          <p:cNvPr id="23" name="Image 7" descr="preencoded.png"/>
          <p:cNvPicPr>
            <a:picLocks noChangeAspect="1"/>
          </p:cNvPicPr>
          <p:nvPr/>
        </p:nvPicPr>
        <p:blipFill>
          <a:blip r:embed="rId4"/>
          <a:stretch>
            <a:fillRect/>
          </a:stretch>
        </p:blipFill>
        <p:spPr>
          <a:xfrm>
            <a:off x="3657540" y="5171837"/>
            <a:ext cx="680442" cy="680442"/>
          </a:xfrm>
          <a:prstGeom prst="rect">
            <a:avLst/>
          </a:prstGeom>
        </p:spPr>
      </p:pic>
      <p:sp>
        <p:nvSpPr>
          <p:cNvPr id="24" name="Text 14"/>
          <p:cNvSpPr/>
          <p:nvPr/>
        </p:nvSpPr>
        <p:spPr>
          <a:xfrm>
            <a:off x="3861614" y="534197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Montserrat Medium" pitchFamily="34" charset="0"/>
                <a:ea typeface="Montserrat Medium" pitchFamily="34" charset="-122"/>
                <a:cs typeface="Montserrat Medium" pitchFamily="34" charset="-120"/>
              </a:rPr>
              <a:t>4</a:t>
            </a:r>
            <a:endParaRPr lang="en-US" sz="2100" dirty="0"/>
          </a:p>
        </p:txBody>
      </p:sp>
      <p:sp>
        <p:nvSpPr>
          <p:cNvPr id="25" name="Text 15"/>
          <p:cNvSpPr/>
          <p:nvPr/>
        </p:nvSpPr>
        <p:spPr>
          <a:xfrm>
            <a:off x="1051084" y="6078974"/>
            <a:ext cx="2964418"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Feature Engineering</a:t>
            </a:r>
            <a:endParaRPr lang="en-US" sz="2200" dirty="0"/>
          </a:p>
        </p:txBody>
      </p:sp>
      <p:sp>
        <p:nvSpPr>
          <p:cNvPr id="26" name="Text 16"/>
          <p:cNvSpPr/>
          <p:nvPr/>
        </p:nvSpPr>
        <p:spPr>
          <a:xfrm>
            <a:off x="1051084" y="6569393"/>
            <a:ext cx="5893356" cy="73342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Created </a:t>
            </a:r>
            <a:r>
              <a:rPr lang="en-US" sz="1750" dirty="0">
                <a:solidFill>
                  <a:srgbClr val="3D3E44"/>
                </a:solidFill>
                <a:highlight>
                  <a:srgbClr val="F2F2F2"/>
                </a:highlight>
                <a:latin typeface="Consolas" pitchFamily="34" charset="0"/>
                <a:ea typeface="Consolas" pitchFamily="34" charset="-122"/>
                <a:cs typeface="Consolas" pitchFamily="34" charset="-120"/>
              </a:rPr>
              <a:t>age_group</a:t>
            </a:r>
            <a:r>
              <a:rPr lang="en-US" sz="1750" dirty="0">
                <a:solidFill>
                  <a:srgbClr val="3D3E44"/>
                </a:solidFill>
                <a:latin typeface="Inter Light" pitchFamily="34" charset="0"/>
                <a:ea typeface="Inter Light" pitchFamily="34" charset="-122"/>
                <a:cs typeface="Inter Light" pitchFamily="34" charset="-120"/>
              </a:rPr>
              <a:t> and </a:t>
            </a:r>
            <a:r>
              <a:rPr lang="en-US" sz="1750" dirty="0">
                <a:solidFill>
                  <a:srgbClr val="3D3E44"/>
                </a:solidFill>
                <a:highlight>
                  <a:srgbClr val="F2F2F2"/>
                </a:highlight>
                <a:latin typeface="Consolas" pitchFamily="34" charset="0"/>
                <a:ea typeface="Consolas" pitchFamily="34" charset="-122"/>
                <a:cs typeface="Consolas" pitchFamily="34" charset="-120"/>
              </a:rPr>
              <a:t>purchase_frequency_days</a:t>
            </a:r>
            <a:r>
              <a:rPr lang="en-US" sz="1750" dirty="0">
                <a:solidFill>
                  <a:srgbClr val="3D3E44"/>
                </a:solidFill>
                <a:latin typeface="Inter Light" pitchFamily="34" charset="0"/>
                <a:ea typeface="Inter Light" pitchFamily="34" charset="-122"/>
                <a:cs typeface="Inter Light" pitchFamily="34" charset="-120"/>
              </a:rPr>
              <a:t> columns for deeper analysis.</a:t>
            </a:r>
            <a:endParaRPr lang="en-US" sz="1750" dirty="0"/>
          </a:p>
        </p:txBody>
      </p:sp>
      <p:sp>
        <p:nvSpPr>
          <p:cNvPr id="27" name="Shape 17"/>
          <p:cNvSpPr/>
          <p:nvPr/>
        </p:nvSpPr>
        <p:spPr>
          <a:xfrm>
            <a:off x="7428548" y="5511998"/>
            <a:ext cx="6407944" cy="2048113"/>
          </a:xfrm>
          <a:prstGeom prst="roundRect">
            <a:avLst>
              <a:gd name="adj" fmla="val 7143"/>
            </a:avLst>
          </a:prstGeom>
          <a:solidFill>
            <a:srgbClr val="FFFFFF"/>
          </a:solidFill>
          <a:ln/>
        </p:spPr>
      </p:sp>
      <p:pic>
        <p:nvPicPr>
          <p:cNvPr id="28" name="Image 8" descr="preencoded.png"/>
          <p:cNvPicPr>
            <a:picLocks noChangeAspect="1"/>
          </p:cNvPicPr>
          <p:nvPr/>
        </p:nvPicPr>
        <p:blipFill>
          <a:blip r:embed="rId5"/>
          <a:stretch>
            <a:fillRect/>
          </a:stretch>
        </p:blipFill>
        <p:spPr>
          <a:xfrm>
            <a:off x="7428548" y="5481518"/>
            <a:ext cx="6407944" cy="121920"/>
          </a:xfrm>
          <a:prstGeom prst="rect">
            <a:avLst/>
          </a:prstGeom>
        </p:spPr>
      </p:pic>
      <p:pic>
        <p:nvPicPr>
          <p:cNvPr id="29" name="Image 9" descr="preencoded.png"/>
          <p:cNvPicPr>
            <a:picLocks noChangeAspect="1"/>
          </p:cNvPicPr>
          <p:nvPr/>
        </p:nvPicPr>
        <p:blipFill>
          <a:blip r:embed="rId4"/>
          <a:stretch>
            <a:fillRect/>
          </a:stretch>
        </p:blipFill>
        <p:spPr>
          <a:xfrm>
            <a:off x="10292298" y="5171837"/>
            <a:ext cx="680442" cy="680442"/>
          </a:xfrm>
          <a:prstGeom prst="rect">
            <a:avLst/>
          </a:prstGeom>
        </p:spPr>
      </p:pic>
      <p:sp>
        <p:nvSpPr>
          <p:cNvPr id="30" name="Text 18"/>
          <p:cNvSpPr/>
          <p:nvPr/>
        </p:nvSpPr>
        <p:spPr>
          <a:xfrm>
            <a:off x="10496371" y="5341977"/>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Montserrat Medium" pitchFamily="34" charset="0"/>
                <a:ea typeface="Montserrat Medium" pitchFamily="34" charset="-122"/>
                <a:cs typeface="Montserrat Medium" pitchFamily="34" charset="-120"/>
              </a:rPr>
              <a:t>5</a:t>
            </a:r>
            <a:endParaRPr lang="en-US" sz="2100" dirty="0"/>
          </a:p>
        </p:txBody>
      </p:sp>
      <p:sp>
        <p:nvSpPr>
          <p:cNvPr id="31" name="Text 19"/>
          <p:cNvSpPr/>
          <p:nvPr/>
        </p:nvSpPr>
        <p:spPr>
          <a:xfrm>
            <a:off x="7685842" y="6078974"/>
            <a:ext cx="304228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Database Integration</a:t>
            </a:r>
            <a:endParaRPr lang="en-US" sz="2200" dirty="0"/>
          </a:p>
        </p:txBody>
      </p:sp>
      <p:sp>
        <p:nvSpPr>
          <p:cNvPr id="32" name="Text 20"/>
          <p:cNvSpPr/>
          <p:nvPr/>
        </p:nvSpPr>
        <p:spPr>
          <a:xfrm>
            <a:off x="7685842" y="6569393"/>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Loaded cleaned DataFrame into PostgreSQL for SQL analysis.</a:t>
            </a:r>
            <a:endParaRPr lang="en-US" sz="1750" dirty="0"/>
          </a:p>
        </p:txBody>
      </p:sp>
      <p:pic>
        <p:nvPicPr>
          <p:cNvPr id="33" name="Picture 32">
            <a:extLst>
              <a:ext uri="{FF2B5EF4-FFF2-40B4-BE49-F238E27FC236}">
                <a16:creationId xmlns:a16="http://schemas.microsoft.com/office/drawing/2014/main" id="{AF78DA0C-3045-053E-83B1-5EC36C0DEA29}"/>
              </a:ext>
            </a:extLst>
          </p:cNvPr>
          <p:cNvPicPr>
            <a:picLocks noChangeAspect="1"/>
          </p:cNvPicPr>
          <p:nvPr/>
        </p:nvPicPr>
        <p:blipFill>
          <a:blip r:embed="rId6"/>
          <a:stretch>
            <a:fillRect/>
          </a:stretch>
        </p:blipFill>
        <p:spPr>
          <a:xfrm>
            <a:off x="12697801" y="7663129"/>
            <a:ext cx="1932599" cy="4999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4462" y="1156097"/>
            <a:ext cx="7675721" cy="614363"/>
          </a:xfrm>
          <a:prstGeom prst="rect">
            <a:avLst/>
          </a:prstGeom>
          <a:noFill/>
          <a:ln/>
        </p:spPr>
        <p:txBody>
          <a:bodyPr wrap="none" lIns="0" tIns="0" rIns="0" bIns="0" rtlCol="0" anchor="t"/>
          <a:lstStyle/>
          <a:p>
            <a:pPr marL="0" indent="0" algn="l">
              <a:lnSpc>
                <a:spcPts val="4800"/>
              </a:lnSpc>
              <a:buNone/>
            </a:pPr>
            <a:r>
              <a:rPr lang="en-US" sz="3850" dirty="0">
                <a:solidFill>
                  <a:srgbClr val="74767D"/>
                </a:solidFill>
                <a:latin typeface="Montserrat Medium" pitchFamily="34" charset="0"/>
                <a:ea typeface="Montserrat Medium" pitchFamily="34" charset="-122"/>
                <a:cs typeface="Montserrat Medium" pitchFamily="34" charset="-120"/>
              </a:rPr>
              <a:t>Key Insights from SQL Analysis</a:t>
            </a:r>
            <a:endParaRPr lang="en-US" sz="3850" dirty="0"/>
          </a:p>
        </p:txBody>
      </p:sp>
      <p:sp>
        <p:nvSpPr>
          <p:cNvPr id="4" name="Shape 1"/>
          <p:cNvSpPr/>
          <p:nvPr/>
        </p:nvSpPr>
        <p:spPr>
          <a:xfrm>
            <a:off x="6174462" y="2065258"/>
            <a:ext cx="3785592" cy="2877503"/>
          </a:xfrm>
          <a:prstGeom prst="roundRect">
            <a:avLst>
              <a:gd name="adj" fmla="val 6149"/>
            </a:avLst>
          </a:prstGeom>
          <a:solidFill>
            <a:srgbClr val="EFF0F6"/>
          </a:solidFill>
          <a:ln w="7620">
            <a:solidFill>
              <a:srgbClr val="C5C7D2"/>
            </a:solidFill>
            <a:prstDash val="solid"/>
          </a:ln>
        </p:spPr>
      </p:sp>
      <p:pic>
        <p:nvPicPr>
          <p:cNvPr id="5" name="Image 1" descr="preencoded.png"/>
          <p:cNvPicPr>
            <a:picLocks noChangeAspect="1"/>
          </p:cNvPicPr>
          <p:nvPr/>
        </p:nvPicPr>
        <p:blipFill>
          <a:blip r:embed="rId4"/>
          <a:stretch>
            <a:fillRect/>
          </a:stretch>
        </p:blipFill>
        <p:spPr>
          <a:xfrm>
            <a:off x="6378654" y="2269450"/>
            <a:ext cx="589717" cy="589717"/>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0818" y="2431494"/>
            <a:ext cx="265390" cy="265390"/>
          </a:xfrm>
          <a:prstGeom prst="rect">
            <a:avLst/>
          </a:prstGeom>
        </p:spPr>
      </p:pic>
      <p:sp>
        <p:nvSpPr>
          <p:cNvPr id="7" name="Text 2"/>
          <p:cNvSpPr/>
          <p:nvPr/>
        </p:nvSpPr>
        <p:spPr>
          <a:xfrm>
            <a:off x="6378654" y="3055739"/>
            <a:ext cx="2457569" cy="307181"/>
          </a:xfrm>
          <a:prstGeom prst="rect">
            <a:avLst/>
          </a:prstGeom>
          <a:noFill/>
          <a:ln/>
        </p:spPr>
        <p:txBody>
          <a:bodyPr wrap="none" lIns="0" tIns="0" rIns="0" bIns="0" rtlCol="0" anchor="t"/>
          <a:lstStyle/>
          <a:p>
            <a:pPr marL="0" indent="0" algn="l">
              <a:lnSpc>
                <a:spcPts val="2400"/>
              </a:lnSpc>
              <a:buNone/>
            </a:pPr>
            <a:r>
              <a:rPr lang="en-US" sz="1900" dirty="0">
                <a:solidFill>
                  <a:srgbClr val="3D3E44"/>
                </a:solidFill>
                <a:latin typeface="Montserrat Medium" pitchFamily="34" charset="0"/>
                <a:ea typeface="Montserrat Medium" pitchFamily="34" charset="-122"/>
                <a:cs typeface="Montserrat Medium" pitchFamily="34" charset="-120"/>
              </a:rPr>
              <a:t>Revenue by Gender</a:t>
            </a:r>
            <a:endParaRPr lang="en-US" sz="1900" dirty="0"/>
          </a:p>
        </p:txBody>
      </p:sp>
      <p:sp>
        <p:nvSpPr>
          <p:cNvPr id="8" name="Text 3"/>
          <p:cNvSpPr/>
          <p:nvPr/>
        </p:nvSpPr>
        <p:spPr>
          <a:xfrm>
            <a:off x="6378654" y="3480792"/>
            <a:ext cx="3377208" cy="1257776"/>
          </a:xfrm>
          <a:prstGeom prst="rect">
            <a:avLst/>
          </a:prstGeom>
          <a:noFill/>
          <a:ln/>
        </p:spPr>
        <p:txBody>
          <a:bodyPr wrap="square" lIns="0" tIns="0" rIns="0" bIns="0" rtlCol="0" anchor="t"/>
          <a:lstStyle/>
          <a:p>
            <a:pPr marL="0" indent="0" algn="l">
              <a:lnSpc>
                <a:spcPts val="2450"/>
              </a:lnSpc>
              <a:buNone/>
            </a:pPr>
            <a:r>
              <a:rPr lang="en-US" sz="1500" dirty="0">
                <a:solidFill>
                  <a:srgbClr val="3D3E44"/>
                </a:solidFill>
                <a:latin typeface="Inter Light" pitchFamily="34" charset="0"/>
                <a:ea typeface="Inter Light" pitchFamily="34" charset="-122"/>
                <a:cs typeface="Inter Light" pitchFamily="34" charset="-120"/>
              </a:rPr>
              <a:t>Male customers generated significantly more revenue ($157,890) than female customers ($75,191).</a:t>
            </a:r>
            <a:endParaRPr lang="en-US" sz="1500" dirty="0"/>
          </a:p>
        </p:txBody>
      </p:sp>
      <p:sp>
        <p:nvSpPr>
          <p:cNvPr id="9" name="Shape 4"/>
          <p:cNvSpPr/>
          <p:nvPr/>
        </p:nvSpPr>
        <p:spPr>
          <a:xfrm>
            <a:off x="10156627" y="2065258"/>
            <a:ext cx="3785711" cy="2877503"/>
          </a:xfrm>
          <a:prstGeom prst="roundRect">
            <a:avLst>
              <a:gd name="adj" fmla="val 6149"/>
            </a:avLst>
          </a:prstGeom>
          <a:solidFill>
            <a:srgbClr val="EFF0F6"/>
          </a:solidFill>
          <a:ln w="7620">
            <a:solidFill>
              <a:srgbClr val="C5C7D2"/>
            </a:solidFill>
            <a:prstDash val="solid"/>
          </a:ln>
        </p:spPr>
      </p:sp>
      <p:pic>
        <p:nvPicPr>
          <p:cNvPr id="10" name="Image 3" descr="preencoded.png"/>
          <p:cNvPicPr>
            <a:picLocks noChangeAspect="1"/>
          </p:cNvPicPr>
          <p:nvPr/>
        </p:nvPicPr>
        <p:blipFill>
          <a:blip r:embed="rId7"/>
          <a:stretch>
            <a:fillRect/>
          </a:stretch>
        </p:blipFill>
        <p:spPr>
          <a:xfrm>
            <a:off x="10360819" y="2269450"/>
            <a:ext cx="589717" cy="589717"/>
          </a:xfrm>
          <a:prstGeom prst="rect">
            <a:avLst/>
          </a:prstGeom>
        </p:spPr>
      </p:pic>
      <p:pic>
        <p:nvPicPr>
          <p:cNvPr id="1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22982" y="2431494"/>
            <a:ext cx="265390" cy="265390"/>
          </a:xfrm>
          <a:prstGeom prst="rect">
            <a:avLst/>
          </a:prstGeom>
        </p:spPr>
      </p:pic>
      <p:sp>
        <p:nvSpPr>
          <p:cNvPr id="12" name="Text 5"/>
          <p:cNvSpPr/>
          <p:nvPr/>
        </p:nvSpPr>
        <p:spPr>
          <a:xfrm>
            <a:off x="10360819" y="3055739"/>
            <a:ext cx="3377327" cy="614363"/>
          </a:xfrm>
          <a:prstGeom prst="rect">
            <a:avLst/>
          </a:prstGeom>
          <a:noFill/>
          <a:ln/>
        </p:spPr>
        <p:txBody>
          <a:bodyPr wrap="square" lIns="0" tIns="0" rIns="0" bIns="0" rtlCol="0" anchor="t"/>
          <a:lstStyle/>
          <a:p>
            <a:pPr marL="0" indent="0" algn="l">
              <a:lnSpc>
                <a:spcPts val="2400"/>
              </a:lnSpc>
              <a:buNone/>
            </a:pPr>
            <a:r>
              <a:rPr lang="en-US" sz="1900" dirty="0">
                <a:solidFill>
                  <a:srgbClr val="3D3E44"/>
                </a:solidFill>
                <a:latin typeface="Montserrat Medium" pitchFamily="34" charset="0"/>
                <a:ea typeface="Montserrat Medium" pitchFamily="34" charset="-122"/>
                <a:cs typeface="Montserrat Medium" pitchFamily="34" charset="-120"/>
              </a:rPr>
              <a:t>High-Spending Discount Users</a:t>
            </a:r>
            <a:endParaRPr lang="en-US" sz="1900" dirty="0"/>
          </a:p>
        </p:txBody>
      </p:sp>
      <p:sp>
        <p:nvSpPr>
          <p:cNvPr id="13" name="Text 6"/>
          <p:cNvSpPr/>
          <p:nvPr/>
        </p:nvSpPr>
        <p:spPr>
          <a:xfrm>
            <a:off x="10360819" y="3787973"/>
            <a:ext cx="3377327" cy="943332"/>
          </a:xfrm>
          <a:prstGeom prst="rect">
            <a:avLst/>
          </a:prstGeom>
          <a:noFill/>
          <a:ln/>
        </p:spPr>
        <p:txBody>
          <a:bodyPr wrap="square" lIns="0" tIns="0" rIns="0" bIns="0" rtlCol="0" anchor="t"/>
          <a:lstStyle/>
          <a:p>
            <a:pPr marL="0" indent="0" algn="l">
              <a:lnSpc>
                <a:spcPts val="2450"/>
              </a:lnSpc>
              <a:buNone/>
            </a:pPr>
            <a:r>
              <a:rPr lang="en-US" sz="1500" dirty="0">
                <a:solidFill>
                  <a:srgbClr val="3D3E44"/>
                </a:solidFill>
                <a:latin typeface="Inter Light" pitchFamily="34" charset="0"/>
                <a:ea typeface="Inter Light" pitchFamily="34" charset="-122"/>
                <a:cs typeface="Inter Light" pitchFamily="34" charset="-120"/>
              </a:rPr>
              <a:t>839 customers used discounts but still spent above the average purchase amount.</a:t>
            </a:r>
            <a:endParaRPr lang="en-US" sz="1500" dirty="0"/>
          </a:p>
        </p:txBody>
      </p:sp>
      <p:sp>
        <p:nvSpPr>
          <p:cNvPr id="14" name="Shape 7"/>
          <p:cNvSpPr/>
          <p:nvPr/>
        </p:nvSpPr>
        <p:spPr>
          <a:xfrm>
            <a:off x="6174462" y="5139333"/>
            <a:ext cx="7767876" cy="1934170"/>
          </a:xfrm>
          <a:prstGeom prst="roundRect">
            <a:avLst>
              <a:gd name="adj" fmla="val 9148"/>
            </a:avLst>
          </a:prstGeom>
          <a:solidFill>
            <a:srgbClr val="EFF0F6"/>
          </a:solidFill>
          <a:ln w="7620">
            <a:solidFill>
              <a:srgbClr val="C5C7D2"/>
            </a:solidFill>
            <a:prstDash val="solid"/>
          </a:ln>
        </p:spPr>
      </p:sp>
      <p:pic>
        <p:nvPicPr>
          <p:cNvPr id="15" name="Image 5" descr="preencoded.png"/>
          <p:cNvPicPr>
            <a:picLocks noChangeAspect="1"/>
          </p:cNvPicPr>
          <p:nvPr/>
        </p:nvPicPr>
        <p:blipFill>
          <a:blip r:embed="rId10"/>
          <a:stretch>
            <a:fillRect/>
          </a:stretch>
        </p:blipFill>
        <p:spPr>
          <a:xfrm>
            <a:off x="6378654" y="5343525"/>
            <a:ext cx="589717" cy="589717"/>
          </a:xfrm>
          <a:prstGeom prst="rect">
            <a:avLst/>
          </a:prstGeom>
        </p:spPr>
      </p:pic>
      <p:pic>
        <p:nvPicPr>
          <p:cNvPr id="16"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40818" y="5505569"/>
            <a:ext cx="265390" cy="265390"/>
          </a:xfrm>
          <a:prstGeom prst="rect">
            <a:avLst/>
          </a:prstGeom>
        </p:spPr>
      </p:pic>
      <p:sp>
        <p:nvSpPr>
          <p:cNvPr id="17" name="Text 8"/>
          <p:cNvSpPr/>
          <p:nvPr/>
        </p:nvSpPr>
        <p:spPr>
          <a:xfrm>
            <a:off x="6378654" y="6129814"/>
            <a:ext cx="3120271" cy="307181"/>
          </a:xfrm>
          <a:prstGeom prst="rect">
            <a:avLst/>
          </a:prstGeom>
          <a:noFill/>
          <a:ln/>
        </p:spPr>
        <p:txBody>
          <a:bodyPr wrap="none" lIns="0" tIns="0" rIns="0" bIns="0" rtlCol="0" anchor="t"/>
          <a:lstStyle/>
          <a:p>
            <a:pPr marL="0" indent="0" algn="l">
              <a:lnSpc>
                <a:spcPts val="2400"/>
              </a:lnSpc>
              <a:buNone/>
            </a:pPr>
            <a:r>
              <a:rPr lang="en-US" sz="1900" dirty="0">
                <a:solidFill>
                  <a:srgbClr val="3D3E44"/>
                </a:solidFill>
                <a:latin typeface="Montserrat Medium" pitchFamily="34" charset="0"/>
                <a:ea typeface="Montserrat Medium" pitchFamily="34" charset="-122"/>
                <a:cs typeface="Montserrat Medium" pitchFamily="34" charset="-120"/>
              </a:rPr>
              <a:t>Top 5 Products by Rating</a:t>
            </a:r>
            <a:endParaRPr lang="en-US" sz="1900" dirty="0"/>
          </a:p>
        </p:txBody>
      </p:sp>
      <p:sp>
        <p:nvSpPr>
          <p:cNvPr id="18" name="Text 9"/>
          <p:cNvSpPr/>
          <p:nvPr/>
        </p:nvSpPr>
        <p:spPr>
          <a:xfrm>
            <a:off x="6378654" y="6554867"/>
            <a:ext cx="7359491" cy="314444"/>
          </a:xfrm>
          <a:prstGeom prst="rect">
            <a:avLst/>
          </a:prstGeom>
          <a:noFill/>
          <a:ln/>
        </p:spPr>
        <p:txBody>
          <a:bodyPr wrap="none" lIns="0" tIns="0" rIns="0" bIns="0" rtlCol="0" anchor="t"/>
          <a:lstStyle/>
          <a:p>
            <a:pPr marL="0" indent="0" algn="l">
              <a:lnSpc>
                <a:spcPts val="2450"/>
              </a:lnSpc>
              <a:buNone/>
            </a:pPr>
            <a:r>
              <a:rPr lang="en-US" sz="1500" dirty="0">
                <a:solidFill>
                  <a:srgbClr val="3D3E44"/>
                </a:solidFill>
                <a:latin typeface="Inter Light" pitchFamily="34" charset="0"/>
                <a:ea typeface="Inter Light" pitchFamily="34" charset="-122"/>
                <a:cs typeface="Inter Light" pitchFamily="34" charset="-120"/>
              </a:rPr>
              <a:t>Gloves, Sandals, Boots, Hat, and Skirt had the highest average review ratings.</a:t>
            </a:r>
            <a:endParaRPr lang="en-US" sz="1500" dirty="0"/>
          </a:p>
        </p:txBody>
      </p:sp>
      <p:pic>
        <p:nvPicPr>
          <p:cNvPr id="19" name="Picture 18">
            <a:extLst>
              <a:ext uri="{FF2B5EF4-FFF2-40B4-BE49-F238E27FC236}">
                <a16:creationId xmlns:a16="http://schemas.microsoft.com/office/drawing/2014/main" id="{702EE0CF-1A89-40D9-4318-933042BC288A}"/>
              </a:ext>
            </a:extLst>
          </p:cNvPr>
          <p:cNvPicPr>
            <a:picLocks noChangeAspect="1"/>
          </p:cNvPicPr>
          <p:nvPr/>
        </p:nvPicPr>
        <p:blipFill>
          <a:blip r:embed="rId13"/>
          <a:stretch>
            <a:fillRect/>
          </a:stretch>
        </p:blipFill>
        <p:spPr>
          <a:xfrm>
            <a:off x="12697801" y="7729685"/>
            <a:ext cx="1932599" cy="4999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95695"/>
            <a:ext cx="9154954"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Shipping &amp; Subscription Impact</a:t>
            </a:r>
            <a:endParaRPr lang="en-US" sz="4450" dirty="0"/>
          </a:p>
        </p:txBody>
      </p:sp>
      <p:sp>
        <p:nvSpPr>
          <p:cNvPr id="3" name="Text 1"/>
          <p:cNvSpPr/>
          <p:nvPr/>
        </p:nvSpPr>
        <p:spPr>
          <a:xfrm>
            <a:off x="793790" y="2071449"/>
            <a:ext cx="4670465" cy="425291"/>
          </a:xfrm>
          <a:prstGeom prst="rect">
            <a:avLst/>
          </a:prstGeom>
          <a:noFill/>
          <a:ln/>
        </p:spPr>
        <p:txBody>
          <a:bodyPr wrap="none" lIns="0" tIns="0" rIns="0" bIns="0" rtlCol="0" anchor="t"/>
          <a:lstStyle/>
          <a:p>
            <a:pPr marL="0" indent="0" algn="l">
              <a:lnSpc>
                <a:spcPts val="3300"/>
              </a:lnSpc>
              <a:buNone/>
            </a:pPr>
            <a:r>
              <a:rPr lang="en-US" sz="2650" dirty="0">
                <a:solidFill>
                  <a:srgbClr val="74767D"/>
                </a:solidFill>
                <a:latin typeface="Montserrat Medium" pitchFamily="34" charset="0"/>
                <a:ea typeface="Montserrat Medium" pitchFamily="34" charset="-122"/>
                <a:cs typeface="Montserrat Medium" pitchFamily="34" charset="-120"/>
              </a:rPr>
              <a:t>Shipping Type Comparison</a:t>
            </a:r>
            <a:endParaRPr lang="en-US" sz="2650" dirty="0"/>
          </a:p>
        </p:txBody>
      </p:sp>
      <p:pic>
        <p:nvPicPr>
          <p:cNvPr id="4" name="Image 0" descr="preencoded.png"/>
          <p:cNvPicPr>
            <a:picLocks noChangeAspect="1"/>
          </p:cNvPicPr>
          <p:nvPr/>
        </p:nvPicPr>
        <p:blipFill>
          <a:blip r:embed="rId3"/>
          <a:stretch>
            <a:fillRect/>
          </a:stretch>
        </p:blipFill>
        <p:spPr>
          <a:xfrm>
            <a:off x="793790" y="2751892"/>
            <a:ext cx="6244709" cy="3496985"/>
          </a:xfrm>
          <a:prstGeom prst="rect">
            <a:avLst/>
          </a:prstGeom>
        </p:spPr>
      </p:pic>
      <p:sp>
        <p:nvSpPr>
          <p:cNvPr id="5" name="Text 2"/>
          <p:cNvSpPr/>
          <p:nvPr/>
        </p:nvSpPr>
        <p:spPr>
          <a:xfrm>
            <a:off x="793790" y="650402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Express shipping users have a slightly higher average purchase amount.</a:t>
            </a:r>
            <a:endParaRPr lang="en-US" sz="1750" dirty="0"/>
          </a:p>
        </p:txBody>
      </p:sp>
      <p:sp>
        <p:nvSpPr>
          <p:cNvPr id="6" name="Text 3"/>
          <p:cNvSpPr/>
          <p:nvPr/>
        </p:nvSpPr>
        <p:spPr>
          <a:xfrm>
            <a:off x="7599521" y="2071449"/>
            <a:ext cx="5506641" cy="425291"/>
          </a:xfrm>
          <a:prstGeom prst="rect">
            <a:avLst/>
          </a:prstGeom>
          <a:noFill/>
          <a:ln/>
        </p:spPr>
        <p:txBody>
          <a:bodyPr wrap="none" lIns="0" tIns="0" rIns="0" bIns="0" rtlCol="0" anchor="t"/>
          <a:lstStyle/>
          <a:p>
            <a:pPr marL="0" indent="0" algn="l">
              <a:lnSpc>
                <a:spcPts val="3300"/>
              </a:lnSpc>
              <a:buNone/>
            </a:pPr>
            <a:r>
              <a:rPr lang="en-US" sz="2650" dirty="0">
                <a:solidFill>
                  <a:srgbClr val="74767D"/>
                </a:solidFill>
                <a:latin typeface="Montserrat Medium" pitchFamily="34" charset="0"/>
                <a:ea typeface="Montserrat Medium" pitchFamily="34" charset="-122"/>
                <a:cs typeface="Montserrat Medium" pitchFamily="34" charset="-120"/>
              </a:rPr>
              <a:t>Subscribers vs. Non-Subscribers</a:t>
            </a:r>
            <a:endParaRPr lang="en-US" sz="2650" dirty="0"/>
          </a:p>
        </p:txBody>
      </p:sp>
      <p:pic>
        <p:nvPicPr>
          <p:cNvPr id="7" name="Image 1" descr="preencoded.png"/>
          <p:cNvPicPr>
            <a:picLocks noChangeAspect="1"/>
          </p:cNvPicPr>
          <p:nvPr/>
        </p:nvPicPr>
        <p:blipFill>
          <a:blip r:embed="rId4"/>
          <a:stretch>
            <a:fillRect/>
          </a:stretch>
        </p:blipFill>
        <p:spPr>
          <a:xfrm>
            <a:off x="7599521" y="2751892"/>
            <a:ext cx="6244709" cy="2816423"/>
          </a:xfrm>
          <a:prstGeom prst="rect">
            <a:avLst/>
          </a:prstGeom>
        </p:spPr>
      </p:pic>
      <p:sp>
        <p:nvSpPr>
          <p:cNvPr id="8" name="Shape 4"/>
          <p:cNvSpPr/>
          <p:nvPr/>
        </p:nvSpPr>
        <p:spPr>
          <a:xfrm>
            <a:off x="7599521" y="5568315"/>
            <a:ext cx="226814" cy="226814"/>
          </a:xfrm>
          <a:prstGeom prst="roundRect">
            <a:avLst>
              <a:gd name="adj" fmla="val 8063"/>
            </a:avLst>
          </a:prstGeom>
          <a:solidFill>
            <a:srgbClr val="1D202F"/>
          </a:solidFill>
          <a:ln/>
        </p:spPr>
      </p:sp>
      <p:sp>
        <p:nvSpPr>
          <p:cNvPr id="9" name="Text 5"/>
          <p:cNvSpPr/>
          <p:nvPr/>
        </p:nvSpPr>
        <p:spPr>
          <a:xfrm>
            <a:off x="7887295" y="5568315"/>
            <a:ext cx="1692116" cy="453628"/>
          </a:xfrm>
          <a:prstGeom prst="rect">
            <a:avLst/>
          </a:prstGeom>
          <a:noFill/>
          <a:ln/>
        </p:spPr>
        <p:txBody>
          <a:bodyPr wrap="square" lIns="0" tIns="0" rIns="0" bIns="0" rtlCol="0" anchor="t"/>
          <a:lstStyle/>
          <a:p>
            <a:pPr marL="0" indent="0" algn="l">
              <a:lnSpc>
                <a:spcPts val="1750"/>
              </a:lnSpc>
              <a:buNone/>
            </a:pPr>
            <a:r>
              <a:rPr lang="en-US" sz="1750" dirty="0">
                <a:solidFill>
                  <a:srgbClr val="3D3E44"/>
                </a:solidFill>
                <a:latin typeface="Inter Light" pitchFamily="34" charset="0"/>
                <a:ea typeface="Inter Light" pitchFamily="34" charset="-122"/>
                <a:cs typeface="Inter Light" pitchFamily="34" charset="-120"/>
              </a:rPr>
              <a:t>Total Customers</a:t>
            </a:r>
            <a:endParaRPr lang="en-US" sz="1750" dirty="0"/>
          </a:p>
        </p:txBody>
      </p:sp>
      <p:sp>
        <p:nvSpPr>
          <p:cNvPr id="10" name="Shape 6"/>
          <p:cNvSpPr/>
          <p:nvPr/>
        </p:nvSpPr>
        <p:spPr>
          <a:xfrm>
            <a:off x="10007798" y="5568315"/>
            <a:ext cx="226814" cy="226814"/>
          </a:xfrm>
          <a:prstGeom prst="roundRect">
            <a:avLst>
              <a:gd name="adj" fmla="val 8063"/>
            </a:avLst>
          </a:prstGeom>
          <a:solidFill>
            <a:srgbClr val="3C4161"/>
          </a:solidFill>
          <a:ln/>
        </p:spPr>
      </p:sp>
      <p:sp>
        <p:nvSpPr>
          <p:cNvPr id="11" name="Text 7"/>
          <p:cNvSpPr/>
          <p:nvPr/>
        </p:nvSpPr>
        <p:spPr>
          <a:xfrm>
            <a:off x="10295573" y="5568315"/>
            <a:ext cx="1140262" cy="226814"/>
          </a:xfrm>
          <a:prstGeom prst="rect">
            <a:avLst/>
          </a:prstGeom>
          <a:noFill/>
          <a:ln/>
        </p:spPr>
        <p:txBody>
          <a:bodyPr wrap="none" lIns="0" tIns="0" rIns="0" bIns="0" rtlCol="0" anchor="t"/>
          <a:lstStyle/>
          <a:p>
            <a:pPr marL="0" indent="0" algn="l">
              <a:lnSpc>
                <a:spcPts val="1750"/>
              </a:lnSpc>
              <a:buNone/>
            </a:pPr>
            <a:r>
              <a:rPr lang="en-US" sz="1750" dirty="0">
                <a:solidFill>
                  <a:srgbClr val="3D3E44"/>
                </a:solidFill>
                <a:latin typeface="Inter Light" pitchFamily="34" charset="0"/>
                <a:ea typeface="Inter Light" pitchFamily="34" charset="-122"/>
                <a:cs typeface="Inter Light" pitchFamily="34" charset="-120"/>
              </a:rPr>
              <a:t>Avg Spend</a:t>
            </a:r>
            <a:endParaRPr lang="en-US" sz="1750" dirty="0"/>
          </a:p>
        </p:txBody>
      </p:sp>
      <p:sp>
        <p:nvSpPr>
          <p:cNvPr id="12" name="Shape 8"/>
          <p:cNvSpPr/>
          <p:nvPr/>
        </p:nvSpPr>
        <p:spPr>
          <a:xfrm>
            <a:off x="11864221" y="5568315"/>
            <a:ext cx="226814" cy="226814"/>
          </a:xfrm>
          <a:prstGeom prst="roundRect">
            <a:avLst>
              <a:gd name="adj" fmla="val 8063"/>
            </a:avLst>
          </a:prstGeom>
          <a:solidFill>
            <a:srgbClr val="5A6292"/>
          </a:solidFill>
          <a:ln/>
        </p:spPr>
      </p:sp>
      <p:sp>
        <p:nvSpPr>
          <p:cNvPr id="13" name="Text 9"/>
          <p:cNvSpPr/>
          <p:nvPr/>
        </p:nvSpPr>
        <p:spPr>
          <a:xfrm>
            <a:off x="12151995" y="5568315"/>
            <a:ext cx="1490186" cy="226814"/>
          </a:xfrm>
          <a:prstGeom prst="rect">
            <a:avLst/>
          </a:prstGeom>
          <a:noFill/>
          <a:ln/>
        </p:spPr>
        <p:txBody>
          <a:bodyPr wrap="none" lIns="0" tIns="0" rIns="0" bIns="0" rtlCol="0" anchor="t"/>
          <a:lstStyle/>
          <a:p>
            <a:pPr marL="0" indent="0" algn="l">
              <a:lnSpc>
                <a:spcPts val="1750"/>
              </a:lnSpc>
              <a:buNone/>
            </a:pPr>
            <a:r>
              <a:rPr lang="en-US" sz="1750" dirty="0">
                <a:solidFill>
                  <a:srgbClr val="3D3E44"/>
                </a:solidFill>
                <a:latin typeface="Inter Light" pitchFamily="34" charset="0"/>
                <a:ea typeface="Inter Light" pitchFamily="34" charset="-122"/>
                <a:cs typeface="Inter Light" pitchFamily="34" charset="-120"/>
              </a:rPr>
              <a:t>Total Revenue</a:t>
            </a:r>
            <a:endParaRPr lang="en-US" sz="1750" dirty="0"/>
          </a:p>
        </p:txBody>
      </p:sp>
      <p:sp>
        <p:nvSpPr>
          <p:cNvPr id="14" name="Text 10"/>
          <p:cNvSpPr/>
          <p:nvPr/>
        </p:nvSpPr>
        <p:spPr>
          <a:xfrm>
            <a:off x="7599521" y="650402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Non-subscribers contribute more to total revenue due to higher numbers, despite similar average spend.</a:t>
            </a:r>
            <a:endParaRPr lang="en-US" sz="1750" dirty="0"/>
          </a:p>
        </p:txBody>
      </p:sp>
      <p:pic>
        <p:nvPicPr>
          <p:cNvPr id="15" name="Picture 14">
            <a:extLst>
              <a:ext uri="{FF2B5EF4-FFF2-40B4-BE49-F238E27FC236}">
                <a16:creationId xmlns:a16="http://schemas.microsoft.com/office/drawing/2014/main" id="{55B15453-E238-6498-4137-30FFB47737DB}"/>
              </a:ext>
            </a:extLst>
          </p:cNvPr>
          <p:cNvPicPr>
            <a:picLocks noChangeAspect="1"/>
          </p:cNvPicPr>
          <p:nvPr/>
        </p:nvPicPr>
        <p:blipFill>
          <a:blip r:embed="rId5"/>
          <a:stretch>
            <a:fillRect/>
          </a:stretch>
        </p:blipFill>
        <p:spPr>
          <a:xfrm>
            <a:off x="12675881" y="7729685"/>
            <a:ext cx="1932599" cy="4999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1747" y="1550194"/>
            <a:ext cx="7690723" cy="572929"/>
          </a:xfrm>
          <a:prstGeom prst="rect">
            <a:avLst/>
          </a:prstGeom>
          <a:noFill/>
          <a:ln/>
        </p:spPr>
        <p:txBody>
          <a:bodyPr wrap="none" lIns="0" tIns="0" rIns="0" bIns="0" rtlCol="0" anchor="t"/>
          <a:lstStyle/>
          <a:p>
            <a:pPr marL="0" indent="0" algn="l">
              <a:lnSpc>
                <a:spcPts val="4500"/>
              </a:lnSpc>
              <a:buNone/>
            </a:pPr>
            <a:r>
              <a:rPr lang="en-US" sz="3600" dirty="0">
                <a:solidFill>
                  <a:srgbClr val="74767D"/>
                </a:solidFill>
                <a:latin typeface="Montserrat Medium" pitchFamily="34" charset="0"/>
                <a:ea typeface="Montserrat Medium" pitchFamily="34" charset="-122"/>
                <a:cs typeface="Montserrat Medium" pitchFamily="34" charset="-120"/>
              </a:rPr>
              <a:t>Discount &amp; Product Performance</a:t>
            </a:r>
            <a:endParaRPr lang="en-US" sz="3600" dirty="0"/>
          </a:p>
        </p:txBody>
      </p:sp>
      <p:sp>
        <p:nvSpPr>
          <p:cNvPr id="4" name="Text 1"/>
          <p:cNvSpPr/>
          <p:nvPr/>
        </p:nvSpPr>
        <p:spPr>
          <a:xfrm>
            <a:off x="641747" y="2581513"/>
            <a:ext cx="3706654" cy="687467"/>
          </a:xfrm>
          <a:prstGeom prst="rect">
            <a:avLst/>
          </a:prstGeom>
          <a:noFill/>
          <a:ln/>
        </p:spPr>
        <p:txBody>
          <a:bodyPr wrap="square" lIns="0" tIns="0" rIns="0" bIns="0" rtlCol="0" anchor="t"/>
          <a:lstStyle/>
          <a:p>
            <a:pPr marL="0" indent="0" algn="l">
              <a:lnSpc>
                <a:spcPts val="2700"/>
              </a:lnSpc>
              <a:buNone/>
            </a:pPr>
            <a:r>
              <a:rPr lang="en-US" sz="2150" dirty="0">
                <a:solidFill>
                  <a:srgbClr val="74767D"/>
                </a:solidFill>
                <a:latin typeface="Montserrat Medium" pitchFamily="34" charset="0"/>
                <a:ea typeface="Montserrat Medium" pitchFamily="34" charset="-122"/>
                <a:cs typeface="Montserrat Medium" pitchFamily="34" charset="-120"/>
              </a:rPr>
              <a:t>Discount-Dependent Products</a:t>
            </a:r>
            <a:endParaRPr lang="en-US" sz="2150" dirty="0"/>
          </a:p>
        </p:txBody>
      </p:sp>
      <p:sp>
        <p:nvSpPr>
          <p:cNvPr id="5" name="Text 2"/>
          <p:cNvSpPr/>
          <p:nvPr/>
        </p:nvSpPr>
        <p:spPr>
          <a:xfrm>
            <a:off x="641747" y="3452336"/>
            <a:ext cx="3706654" cy="293370"/>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D3E44"/>
                </a:solidFill>
                <a:latin typeface="Inter Light" pitchFamily="34" charset="0"/>
                <a:ea typeface="Inter Light" pitchFamily="34" charset="-122"/>
                <a:cs typeface="Inter Light" pitchFamily="34" charset="-120"/>
              </a:rPr>
              <a:t>Hat: 50.00% discounted purchases</a:t>
            </a:r>
            <a:endParaRPr lang="en-US" sz="1400" dirty="0"/>
          </a:p>
        </p:txBody>
      </p:sp>
      <p:sp>
        <p:nvSpPr>
          <p:cNvPr id="6" name="Text 3"/>
          <p:cNvSpPr/>
          <p:nvPr/>
        </p:nvSpPr>
        <p:spPr>
          <a:xfrm>
            <a:off x="641747" y="3809881"/>
            <a:ext cx="3706654" cy="586740"/>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3D3E44"/>
                </a:solidFill>
                <a:latin typeface="Inter Light" pitchFamily="34" charset="0"/>
                <a:ea typeface="Inter Light" pitchFamily="34" charset="-122"/>
                <a:cs typeface="Inter Light" pitchFamily="34" charset="-120"/>
              </a:rPr>
              <a:t>Sneakers: 49.66% discounted purchases</a:t>
            </a:r>
            <a:endParaRPr lang="en-US" sz="1400" dirty="0"/>
          </a:p>
        </p:txBody>
      </p:sp>
      <p:sp>
        <p:nvSpPr>
          <p:cNvPr id="7" name="Text 4"/>
          <p:cNvSpPr/>
          <p:nvPr/>
        </p:nvSpPr>
        <p:spPr>
          <a:xfrm>
            <a:off x="641747" y="4460796"/>
            <a:ext cx="3706654" cy="293370"/>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D3E44"/>
                </a:solidFill>
                <a:latin typeface="Inter Light" pitchFamily="34" charset="0"/>
                <a:ea typeface="Inter Light" pitchFamily="34" charset="-122"/>
                <a:cs typeface="Inter Light" pitchFamily="34" charset="-120"/>
              </a:rPr>
              <a:t>Coat: 49.07% discounted purchases</a:t>
            </a:r>
            <a:endParaRPr lang="en-US" sz="1400" dirty="0"/>
          </a:p>
        </p:txBody>
      </p:sp>
      <p:sp>
        <p:nvSpPr>
          <p:cNvPr id="8" name="Text 5"/>
          <p:cNvSpPr/>
          <p:nvPr/>
        </p:nvSpPr>
        <p:spPr>
          <a:xfrm>
            <a:off x="641747" y="4818340"/>
            <a:ext cx="3706654" cy="293370"/>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D3E44"/>
                </a:solidFill>
                <a:latin typeface="Inter Light" pitchFamily="34" charset="0"/>
                <a:ea typeface="Inter Light" pitchFamily="34" charset="-122"/>
                <a:cs typeface="Inter Light" pitchFamily="34" charset="-120"/>
              </a:rPr>
              <a:t>Sweater: 48.17% discounted purchases</a:t>
            </a:r>
            <a:endParaRPr lang="en-US" sz="1400" dirty="0"/>
          </a:p>
        </p:txBody>
      </p:sp>
      <p:sp>
        <p:nvSpPr>
          <p:cNvPr id="9" name="Text 6"/>
          <p:cNvSpPr/>
          <p:nvPr/>
        </p:nvSpPr>
        <p:spPr>
          <a:xfrm>
            <a:off x="641747" y="5175885"/>
            <a:ext cx="3706654" cy="293370"/>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3D3E44"/>
                </a:solidFill>
                <a:latin typeface="Inter Light" pitchFamily="34" charset="0"/>
                <a:ea typeface="Inter Light" pitchFamily="34" charset="-122"/>
                <a:cs typeface="Inter Light" pitchFamily="34" charset="-120"/>
              </a:rPr>
              <a:t>Pants: 47.37% discounted purchases</a:t>
            </a:r>
            <a:endParaRPr lang="en-US" sz="1400" dirty="0"/>
          </a:p>
        </p:txBody>
      </p:sp>
      <p:sp>
        <p:nvSpPr>
          <p:cNvPr id="10" name="Text 7"/>
          <p:cNvSpPr/>
          <p:nvPr/>
        </p:nvSpPr>
        <p:spPr>
          <a:xfrm>
            <a:off x="641747" y="5634276"/>
            <a:ext cx="3706654" cy="880110"/>
          </a:xfrm>
          <a:prstGeom prst="rect">
            <a:avLst/>
          </a:prstGeom>
          <a:noFill/>
          <a:ln/>
        </p:spPr>
        <p:txBody>
          <a:bodyPr wrap="square" lIns="0" tIns="0" rIns="0" bIns="0" rtlCol="0" anchor="t"/>
          <a:lstStyle/>
          <a:p>
            <a:pPr marL="0" indent="0" algn="l">
              <a:lnSpc>
                <a:spcPts val="2300"/>
              </a:lnSpc>
              <a:buNone/>
            </a:pPr>
            <a:r>
              <a:rPr lang="en-US" sz="1400" dirty="0">
                <a:solidFill>
                  <a:srgbClr val="3D3E44"/>
                </a:solidFill>
                <a:latin typeface="Inter Light" pitchFamily="34" charset="0"/>
                <a:ea typeface="Inter Light" pitchFamily="34" charset="-122"/>
                <a:cs typeface="Inter Light" pitchFamily="34" charset="-120"/>
              </a:rPr>
              <a:t>These products show the highest percentage of purchases with discounts applied.</a:t>
            </a:r>
            <a:endParaRPr lang="en-US" sz="1400" dirty="0"/>
          </a:p>
        </p:txBody>
      </p:sp>
      <p:sp>
        <p:nvSpPr>
          <p:cNvPr id="11" name="Text 8"/>
          <p:cNvSpPr/>
          <p:nvPr/>
        </p:nvSpPr>
        <p:spPr>
          <a:xfrm>
            <a:off x="4803219" y="2581513"/>
            <a:ext cx="3706654" cy="687467"/>
          </a:xfrm>
          <a:prstGeom prst="rect">
            <a:avLst/>
          </a:prstGeom>
          <a:noFill/>
          <a:ln/>
        </p:spPr>
        <p:txBody>
          <a:bodyPr wrap="square" lIns="0" tIns="0" rIns="0" bIns="0" rtlCol="0" anchor="t"/>
          <a:lstStyle/>
          <a:p>
            <a:pPr marL="0" indent="0" algn="l">
              <a:lnSpc>
                <a:spcPts val="2700"/>
              </a:lnSpc>
              <a:buNone/>
            </a:pPr>
            <a:r>
              <a:rPr lang="en-US" sz="2150" dirty="0">
                <a:solidFill>
                  <a:srgbClr val="74767D"/>
                </a:solidFill>
                <a:latin typeface="Montserrat Medium" pitchFamily="34" charset="0"/>
                <a:ea typeface="Montserrat Medium" pitchFamily="34" charset="-122"/>
                <a:cs typeface="Montserrat Medium" pitchFamily="34" charset="-120"/>
              </a:rPr>
              <a:t>Top Products per Category</a:t>
            </a:r>
            <a:endParaRPr lang="en-US" sz="2150" dirty="0"/>
          </a:p>
        </p:txBody>
      </p:sp>
      <p:sp>
        <p:nvSpPr>
          <p:cNvPr id="12" name="Text 9"/>
          <p:cNvSpPr/>
          <p:nvPr/>
        </p:nvSpPr>
        <p:spPr>
          <a:xfrm>
            <a:off x="4803219" y="3452336"/>
            <a:ext cx="3706654" cy="293370"/>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3D3E44"/>
                </a:solidFill>
                <a:latin typeface="Inter Light" pitchFamily="34" charset="0"/>
                <a:ea typeface="Inter Light" pitchFamily="34" charset="-122"/>
                <a:cs typeface="Inter Light" pitchFamily="34" charset="-120"/>
              </a:rPr>
              <a:t>Accessories:</a:t>
            </a:r>
            <a:r>
              <a:rPr lang="en-US" sz="1400" dirty="0">
                <a:solidFill>
                  <a:srgbClr val="3D3E44"/>
                </a:solidFill>
                <a:latin typeface="Inter Light" pitchFamily="34" charset="0"/>
                <a:ea typeface="Inter Light" pitchFamily="34" charset="-122"/>
                <a:cs typeface="Inter Light" pitchFamily="34" charset="-120"/>
              </a:rPr>
              <a:t> Jewelry, Sunglasses, Belt</a:t>
            </a:r>
            <a:endParaRPr lang="en-US" sz="1400" dirty="0"/>
          </a:p>
        </p:txBody>
      </p:sp>
      <p:sp>
        <p:nvSpPr>
          <p:cNvPr id="13" name="Text 10"/>
          <p:cNvSpPr/>
          <p:nvPr/>
        </p:nvSpPr>
        <p:spPr>
          <a:xfrm>
            <a:off x="4803219" y="3809881"/>
            <a:ext cx="3706654" cy="293370"/>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3D3E44"/>
                </a:solidFill>
                <a:latin typeface="Inter Light" pitchFamily="34" charset="0"/>
                <a:ea typeface="Inter Light" pitchFamily="34" charset="-122"/>
                <a:cs typeface="Inter Light" pitchFamily="34" charset="-120"/>
              </a:rPr>
              <a:t>Clothing:</a:t>
            </a:r>
            <a:r>
              <a:rPr lang="en-US" sz="1400" dirty="0">
                <a:solidFill>
                  <a:srgbClr val="3D3E44"/>
                </a:solidFill>
                <a:latin typeface="Inter Light" pitchFamily="34" charset="0"/>
                <a:ea typeface="Inter Light" pitchFamily="34" charset="-122"/>
                <a:cs typeface="Inter Light" pitchFamily="34" charset="-120"/>
              </a:rPr>
              <a:t> Blouse, Pants, Shirt</a:t>
            </a:r>
            <a:endParaRPr lang="en-US" sz="1400" dirty="0"/>
          </a:p>
        </p:txBody>
      </p:sp>
      <p:sp>
        <p:nvSpPr>
          <p:cNvPr id="14" name="Text 11"/>
          <p:cNvSpPr/>
          <p:nvPr/>
        </p:nvSpPr>
        <p:spPr>
          <a:xfrm>
            <a:off x="4803219" y="4167426"/>
            <a:ext cx="3706654" cy="293370"/>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3D3E44"/>
                </a:solidFill>
                <a:latin typeface="Inter Light" pitchFamily="34" charset="0"/>
                <a:ea typeface="Inter Light" pitchFamily="34" charset="-122"/>
                <a:cs typeface="Inter Light" pitchFamily="34" charset="-120"/>
              </a:rPr>
              <a:t>Footwear:</a:t>
            </a:r>
            <a:r>
              <a:rPr lang="en-US" sz="1400" dirty="0">
                <a:solidFill>
                  <a:srgbClr val="3D3E44"/>
                </a:solidFill>
                <a:latin typeface="Inter Light" pitchFamily="34" charset="0"/>
                <a:ea typeface="Inter Light" pitchFamily="34" charset="-122"/>
                <a:cs typeface="Inter Light" pitchFamily="34" charset="-120"/>
              </a:rPr>
              <a:t> Sandals, Shoes, Sneakers</a:t>
            </a:r>
            <a:endParaRPr lang="en-US" sz="1400" dirty="0"/>
          </a:p>
        </p:txBody>
      </p:sp>
      <p:sp>
        <p:nvSpPr>
          <p:cNvPr id="15" name="Text 12"/>
          <p:cNvSpPr/>
          <p:nvPr/>
        </p:nvSpPr>
        <p:spPr>
          <a:xfrm>
            <a:off x="4803219" y="4524970"/>
            <a:ext cx="3706654" cy="293370"/>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3D3E44"/>
                </a:solidFill>
                <a:latin typeface="Inter Light" pitchFamily="34" charset="0"/>
                <a:ea typeface="Inter Light" pitchFamily="34" charset="-122"/>
                <a:cs typeface="Inter Light" pitchFamily="34" charset="-120"/>
              </a:rPr>
              <a:t>Outerwear:</a:t>
            </a:r>
            <a:r>
              <a:rPr lang="en-US" sz="1400" dirty="0">
                <a:solidFill>
                  <a:srgbClr val="3D3E44"/>
                </a:solidFill>
                <a:latin typeface="Inter Light" pitchFamily="34" charset="0"/>
                <a:ea typeface="Inter Light" pitchFamily="34" charset="-122"/>
                <a:cs typeface="Inter Light" pitchFamily="34" charset="-120"/>
              </a:rPr>
              <a:t> Jacket, Coat</a:t>
            </a:r>
            <a:endParaRPr lang="en-US" sz="1400" dirty="0"/>
          </a:p>
        </p:txBody>
      </p:sp>
      <p:sp>
        <p:nvSpPr>
          <p:cNvPr id="16" name="Text 13"/>
          <p:cNvSpPr/>
          <p:nvPr/>
        </p:nvSpPr>
        <p:spPr>
          <a:xfrm>
            <a:off x="4803219" y="4983361"/>
            <a:ext cx="3706654" cy="586740"/>
          </a:xfrm>
          <a:prstGeom prst="rect">
            <a:avLst/>
          </a:prstGeom>
          <a:noFill/>
          <a:ln/>
        </p:spPr>
        <p:txBody>
          <a:bodyPr wrap="square" lIns="0" tIns="0" rIns="0" bIns="0" rtlCol="0" anchor="t"/>
          <a:lstStyle/>
          <a:p>
            <a:pPr marL="0" indent="0" algn="l">
              <a:lnSpc>
                <a:spcPts val="2300"/>
              </a:lnSpc>
              <a:buNone/>
            </a:pPr>
            <a:r>
              <a:rPr lang="en-US" sz="1400" dirty="0">
                <a:solidFill>
                  <a:srgbClr val="3D3E44"/>
                </a:solidFill>
                <a:latin typeface="Inter Light" pitchFamily="34" charset="0"/>
                <a:ea typeface="Inter Light" pitchFamily="34" charset="-122"/>
                <a:cs typeface="Inter Light" pitchFamily="34" charset="-120"/>
              </a:rPr>
              <a:t>Identified the most purchased items within each product category.</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82804"/>
            <a:ext cx="7102554"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Customer Segmentation</a:t>
            </a:r>
            <a:endParaRPr lang="en-US" sz="4450" dirty="0"/>
          </a:p>
        </p:txBody>
      </p:sp>
      <p:sp>
        <p:nvSpPr>
          <p:cNvPr id="4" name="Shape 1"/>
          <p:cNvSpPr/>
          <p:nvPr/>
        </p:nvSpPr>
        <p:spPr>
          <a:xfrm>
            <a:off x="793790" y="2531745"/>
            <a:ext cx="3664744" cy="1685092"/>
          </a:xfrm>
          <a:prstGeom prst="roundRect">
            <a:avLst>
              <a:gd name="adj" fmla="val 12115"/>
            </a:avLst>
          </a:prstGeom>
          <a:solidFill>
            <a:srgbClr val="EFF0F6"/>
          </a:solidFill>
          <a:ln w="7620">
            <a:solidFill>
              <a:srgbClr val="C5C7D2"/>
            </a:solidFill>
            <a:prstDash val="solid"/>
          </a:ln>
        </p:spPr>
      </p:sp>
      <p:sp>
        <p:nvSpPr>
          <p:cNvPr id="5" name="Text 2"/>
          <p:cNvSpPr/>
          <p:nvPr/>
        </p:nvSpPr>
        <p:spPr>
          <a:xfrm>
            <a:off x="1028224" y="27661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Loyal Customers</a:t>
            </a:r>
            <a:endParaRPr lang="en-US" sz="2200" dirty="0"/>
          </a:p>
        </p:txBody>
      </p:sp>
      <p:sp>
        <p:nvSpPr>
          <p:cNvPr id="6" name="Text 3"/>
          <p:cNvSpPr/>
          <p:nvPr/>
        </p:nvSpPr>
        <p:spPr>
          <a:xfrm>
            <a:off x="1028224" y="3256598"/>
            <a:ext cx="3195876"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3,116 customers, indicating a strong base of repeat buyers.</a:t>
            </a:r>
            <a:endParaRPr lang="en-US" sz="1750" dirty="0"/>
          </a:p>
        </p:txBody>
      </p:sp>
      <p:sp>
        <p:nvSpPr>
          <p:cNvPr id="7" name="Shape 4"/>
          <p:cNvSpPr/>
          <p:nvPr/>
        </p:nvSpPr>
        <p:spPr>
          <a:xfrm>
            <a:off x="4685348" y="2531745"/>
            <a:ext cx="3664863" cy="1685092"/>
          </a:xfrm>
          <a:prstGeom prst="roundRect">
            <a:avLst>
              <a:gd name="adj" fmla="val 12115"/>
            </a:avLst>
          </a:prstGeom>
          <a:solidFill>
            <a:srgbClr val="EFF0F6"/>
          </a:solidFill>
          <a:ln w="7620">
            <a:solidFill>
              <a:srgbClr val="C5C7D2"/>
            </a:solidFill>
            <a:prstDash val="solid"/>
          </a:ln>
        </p:spPr>
      </p:sp>
      <p:sp>
        <p:nvSpPr>
          <p:cNvPr id="8" name="Text 5"/>
          <p:cNvSpPr/>
          <p:nvPr/>
        </p:nvSpPr>
        <p:spPr>
          <a:xfrm>
            <a:off x="4919782" y="2766179"/>
            <a:ext cx="3093601"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Returning Customers</a:t>
            </a:r>
            <a:endParaRPr lang="en-US" sz="2200" dirty="0"/>
          </a:p>
        </p:txBody>
      </p:sp>
      <p:sp>
        <p:nvSpPr>
          <p:cNvPr id="9" name="Text 6"/>
          <p:cNvSpPr/>
          <p:nvPr/>
        </p:nvSpPr>
        <p:spPr>
          <a:xfrm>
            <a:off x="4919782" y="3256598"/>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701 customers, showing potential for increased loyalty.</a:t>
            </a:r>
            <a:endParaRPr lang="en-US" sz="1750" dirty="0"/>
          </a:p>
        </p:txBody>
      </p:sp>
      <p:sp>
        <p:nvSpPr>
          <p:cNvPr id="10" name="Shape 7"/>
          <p:cNvSpPr/>
          <p:nvPr/>
        </p:nvSpPr>
        <p:spPr>
          <a:xfrm>
            <a:off x="793790" y="4443651"/>
            <a:ext cx="7556421" cy="1322189"/>
          </a:xfrm>
          <a:prstGeom prst="roundRect">
            <a:avLst>
              <a:gd name="adj" fmla="val 15440"/>
            </a:avLst>
          </a:prstGeom>
          <a:solidFill>
            <a:srgbClr val="EFF0F6"/>
          </a:solidFill>
          <a:ln w="7620">
            <a:solidFill>
              <a:srgbClr val="C5C7D2"/>
            </a:solidFill>
            <a:prstDash val="solid"/>
          </a:ln>
        </p:spPr>
      </p:sp>
      <p:sp>
        <p:nvSpPr>
          <p:cNvPr id="11" name="Text 8"/>
          <p:cNvSpPr/>
          <p:nvPr/>
        </p:nvSpPr>
        <p:spPr>
          <a:xfrm>
            <a:off x="1028224" y="46780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New Customers</a:t>
            </a:r>
            <a:endParaRPr lang="en-US" sz="2200" dirty="0"/>
          </a:p>
        </p:txBody>
      </p:sp>
      <p:sp>
        <p:nvSpPr>
          <p:cNvPr id="12" name="Text 9"/>
          <p:cNvSpPr/>
          <p:nvPr/>
        </p:nvSpPr>
        <p:spPr>
          <a:xfrm>
            <a:off x="1028224" y="5168503"/>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83 customers, representing opportunities for growth.</a:t>
            </a:r>
            <a:endParaRPr lang="en-US" sz="1750" dirty="0"/>
          </a:p>
        </p:txBody>
      </p:sp>
      <p:sp>
        <p:nvSpPr>
          <p:cNvPr id="13" name="Text 10"/>
          <p:cNvSpPr/>
          <p:nvPr/>
        </p:nvSpPr>
        <p:spPr>
          <a:xfrm>
            <a:off x="793790" y="602099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Customers were classified into New, Returning, and Loyal segments based on their purchase history.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95695"/>
            <a:ext cx="10663118" cy="708779"/>
          </a:xfrm>
          <a:prstGeom prst="rect">
            <a:avLst/>
          </a:prstGeom>
          <a:noFill/>
          <a:ln/>
        </p:spPr>
        <p:txBody>
          <a:bodyPr wrap="non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Repeat Buyers &amp; Age Group Revenue</a:t>
            </a:r>
            <a:endParaRPr lang="en-US" sz="4450" dirty="0"/>
          </a:p>
        </p:txBody>
      </p:sp>
      <p:sp>
        <p:nvSpPr>
          <p:cNvPr id="3" name="Text 1"/>
          <p:cNvSpPr/>
          <p:nvPr/>
        </p:nvSpPr>
        <p:spPr>
          <a:xfrm>
            <a:off x="793790" y="2071449"/>
            <a:ext cx="5288518" cy="425291"/>
          </a:xfrm>
          <a:prstGeom prst="rect">
            <a:avLst/>
          </a:prstGeom>
          <a:noFill/>
          <a:ln/>
        </p:spPr>
        <p:txBody>
          <a:bodyPr wrap="none" lIns="0" tIns="0" rIns="0" bIns="0" rtlCol="0" anchor="t"/>
          <a:lstStyle/>
          <a:p>
            <a:pPr marL="0" indent="0" algn="l">
              <a:lnSpc>
                <a:spcPts val="3300"/>
              </a:lnSpc>
              <a:buNone/>
            </a:pPr>
            <a:r>
              <a:rPr lang="en-US" sz="2650" dirty="0">
                <a:solidFill>
                  <a:srgbClr val="74767D"/>
                </a:solidFill>
                <a:latin typeface="Montserrat Medium" pitchFamily="34" charset="0"/>
                <a:ea typeface="Montserrat Medium" pitchFamily="34" charset="-122"/>
                <a:cs typeface="Montserrat Medium" pitchFamily="34" charset="-120"/>
              </a:rPr>
              <a:t>Repeat Buyers &amp; Subscriptions</a:t>
            </a:r>
            <a:endParaRPr lang="en-US" sz="2650" dirty="0"/>
          </a:p>
        </p:txBody>
      </p:sp>
      <p:pic>
        <p:nvPicPr>
          <p:cNvPr id="4" name="Image 0" descr="preencoded.png"/>
          <p:cNvPicPr>
            <a:picLocks noChangeAspect="1"/>
          </p:cNvPicPr>
          <p:nvPr/>
        </p:nvPicPr>
        <p:blipFill>
          <a:blip r:embed="rId3"/>
          <a:stretch>
            <a:fillRect/>
          </a:stretch>
        </p:blipFill>
        <p:spPr>
          <a:xfrm>
            <a:off x="793790" y="2751892"/>
            <a:ext cx="6244709" cy="3239691"/>
          </a:xfrm>
          <a:prstGeom prst="rect">
            <a:avLst/>
          </a:prstGeom>
        </p:spPr>
      </p:pic>
      <p:sp>
        <p:nvSpPr>
          <p:cNvPr id="5" name="Shape 2"/>
          <p:cNvSpPr/>
          <p:nvPr/>
        </p:nvSpPr>
        <p:spPr>
          <a:xfrm>
            <a:off x="3245525" y="6022062"/>
            <a:ext cx="226814" cy="226814"/>
          </a:xfrm>
          <a:prstGeom prst="roundRect">
            <a:avLst>
              <a:gd name="adj" fmla="val 8063"/>
            </a:avLst>
          </a:prstGeom>
          <a:solidFill>
            <a:srgbClr val="1D202F"/>
          </a:solidFill>
          <a:ln/>
        </p:spPr>
      </p:sp>
      <p:sp>
        <p:nvSpPr>
          <p:cNvPr id="6" name="Text 3"/>
          <p:cNvSpPr/>
          <p:nvPr/>
        </p:nvSpPr>
        <p:spPr>
          <a:xfrm>
            <a:off x="3533299" y="6022062"/>
            <a:ext cx="306586" cy="226814"/>
          </a:xfrm>
          <a:prstGeom prst="rect">
            <a:avLst/>
          </a:prstGeom>
          <a:noFill/>
          <a:ln/>
        </p:spPr>
        <p:txBody>
          <a:bodyPr wrap="none" lIns="0" tIns="0" rIns="0" bIns="0" rtlCol="0" anchor="t"/>
          <a:lstStyle/>
          <a:p>
            <a:pPr marL="0" indent="0" algn="l">
              <a:lnSpc>
                <a:spcPts val="1750"/>
              </a:lnSpc>
              <a:buNone/>
            </a:pPr>
            <a:r>
              <a:rPr lang="en-US" sz="1750" dirty="0">
                <a:solidFill>
                  <a:srgbClr val="3D3E44"/>
                </a:solidFill>
                <a:latin typeface="Inter Light" pitchFamily="34" charset="0"/>
                <a:ea typeface="Inter Light" pitchFamily="34" charset="-122"/>
                <a:cs typeface="Inter Light" pitchFamily="34" charset="-120"/>
              </a:rPr>
              <a:t>No</a:t>
            </a:r>
            <a:endParaRPr lang="en-US" sz="1750" dirty="0"/>
          </a:p>
        </p:txBody>
      </p:sp>
      <p:sp>
        <p:nvSpPr>
          <p:cNvPr id="7" name="Shape 4"/>
          <p:cNvSpPr/>
          <p:nvPr/>
        </p:nvSpPr>
        <p:spPr>
          <a:xfrm>
            <a:off x="3992285" y="6022062"/>
            <a:ext cx="226814" cy="226814"/>
          </a:xfrm>
          <a:prstGeom prst="roundRect">
            <a:avLst>
              <a:gd name="adj" fmla="val 8063"/>
            </a:avLst>
          </a:prstGeom>
          <a:solidFill>
            <a:srgbClr val="676FA2"/>
          </a:solidFill>
          <a:ln/>
        </p:spPr>
      </p:sp>
      <p:sp>
        <p:nvSpPr>
          <p:cNvPr id="8" name="Text 5"/>
          <p:cNvSpPr/>
          <p:nvPr/>
        </p:nvSpPr>
        <p:spPr>
          <a:xfrm>
            <a:off x="4280059" y="6022062"/>
            <a:ext cx="382072" cy="226814"/>
          </a:xfrm>
          <a:prstGeom prst="rect">
            <a:avLst/>
          </a:prstGeom>
          <a:noFill/>
          <a:ln/>
        </p:spPr>
        <p:txBody>
          <a:bodyPr wrap="none" lIns="0" tIns="0" rIns="0" bIns="0" rtlCol="0" anchor="t"/>
          <a:lstStyle/>
          <a:p>
            <a:pPr marL="0" indent="0" algn="l">
              <a:lnSpc>
                <a:spcPts val="1750"/>
              </a:lnSpc>
              <a:buNone/>
            </a:pPr>
            <a:r>
              <a:rPr lang="en-US" sz="1750" dirty="0">
                <a:solidFill>
                  <a:srgbClr val="3D3E44"/>
                </a:solidFill>
                <a:latin typeface="Inter Light" pitchFamily="34" charset="0"/>
                <a:ea typeface="Inter Light" pitchFamily="34" charset="-122"/>
                <a:cs typeface="Inter Light" pitchFamily="34" charset="-120"/>
              </a:rPr>
              <a:t>Yes</a:t>
            </a:r>
            <a:endParaRPr lang="en-US" sz="1750" dirty="0"/>
          </a:p>
        </p:txBody>
      </p:sp>
      <p:sp>
        <p:nvSpPr>
          <p:cNvPr id="9" name="Text 6"/>
          <p:cNvSpPr/>
          <p:nvPr/>
        </p:nvSpPr>
        <p:spPr>
          <a:xfrm>
            <a:off x="793790" y="650402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Customers with more than 5 purchases are more likely to subscribe.</a:t>
            </a:r>
            <a:endParaRPr lang="en-US" sz="1750" dirty="0"/>
          </a:p>
        </p:txBody>
      </p:sp>
      <p:sp>
        <p:nvSpPr>
          <p:cNvPr id="10" name="Text 7"/>
          <p:cNvSpPr/>
          <p:nvPr/>
        </p:nvSpPr>
        <p:spPr>
          <a:xfrm>
            <a:off x="7599521" y="2071449"/>
            <a:ext cx="3973473" cy="425291"/>
          </a:xfrm>
          <a:prstGeom prst="rect">
            <a:avLst/>
          </a:prstGeom>
          <a:noFill/>
          <a:ln/>
        </p:spPr>
        <p:txBody>
          <a:bodyPr wrap="none" lIns="0" tIns="0" rIns="0" bIns="0" rtlCol="0" anchor="t"/>
          <a:lstStyle/>
          <a:p>
            <a:pPr marL="0" indent="0" algn="l">
              <a:lnSpc>
                <a:spcPts val="3300"/>
              </a:lnSpc>
              <a:buNone/>
            </a:pPr>
            <a:r>
              <a:rPr lang="en-US" sz="2650" dirty="0">
                <a:solidFill>
                  <a:srgbClr val="74767D"/>
                </a:solidFill>
                <a:latin typeface="Montserrat Medium" pitchFamily="34" charset="0"/>
                <a:ea typeface="Montserrat Medium" pitchFamily="34" charset="-122"/>
                <a:cs typeface="Montserrat Medium" pitchFamily="34" charset="-120"/>
              </a:rPr>
              <a:t>Revenue by Age Group</a:t>
            </a:r>
            <a:endParaRPr lang="en-US" sz="2650" dirty="0"/>
          </a:p>
        </p:txBody>
      </p:sp>
      <p:pic>
        <p:nvPicPr>
          <p:cNvPr id="11" name="Image 1" descr="preencoded.png"/>
          <p:cNvPicPr>
            <a:picLocks noChangeAspect="1"/>
          </p:cNvPicPr>
          <p:nvPr/>
        </p:nvPicPr>
        <p:blipFill>
          <a:blip r:embed="rId4"/>
          <a:stretch>
            <a:fillRect/>
          </a:stretch>
        </p:blipFill>
        <p:spPr>
          <a:xfrm>
            <a:off x="7599521" y="2751892"/>
            <a:ext cx="6244709" cy="3496985"/>
          </a:xfrm>
          <a:prstGeom prst="rect">
            <a:avLst/>
          </a:prstGeom>
        </p:spPr>
      </p:pic>
      <p:sp>
        <p:nvSpPr>
          <p:cNvPr id="12" name="Text 8"/>
          <p:cNvSpPr/>
          <p:nvPr/>
        </p:nvSpPr>
        <p:spPr>
          <a:xfrm>
            <a:off x="7599521" y="650402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Young Adults contribute the highest total revenue.</a:t>
            </a:r>
            <a:endParaRPr lang="en-US" sz="1750" dirty="0"/>
          </a:p>
        </p:txBody>
      </p:sp>
      <p:pic>
        <p:nvPicPr>
          <p:cNvPr id="13" name="Picture 12">
            <a:extLst>
              <a:ext uri="{FF2B5EF4-FFF2-40B4-BE49-F238E27FC236}">
                <a16:creationId xmlns:a16="http://schemas.microsoft.com/office/drawing/2014/main" id="{85AB1B95-D9A5-02B6-83C5-3E954C9901E9}"/>
              </a:ext>
            </a:extLst>
          </p:cNvPr>
          <p:cNvPicPr>
            <a:picLocks noChangeAspect="1"/>
          </p:cNvPicPr>
          <p:nvPr/>
        </p:nvPicPr>
        <p:blipFill>
          <a:blip r:embed="rId5"/>
          <a:stretch>
            <a:fillRect/>
          </a:stretch>
        </p:blipFill>
        <p:spPr>
          <a:xfrm>
            <a:off x="12697801" y="7729685"/>
            <a:ext cx="1932599" cy="4999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Interactive Power BI Dashboard</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3D3E44"/>
                </a:solidFill>
                <a:latin typeface="Inter Light" pitchFamily="34" charset="0"/>
                <a:ea typeface="Inter Light" pitchFamily="34" charset="-122"/>
                <a:cs typeface="Inter Light" pitchFamily="34" charset="-120"/>
              </a:rPr>
              <a:t>The dashboard features a sidebar with filters for Subscription Status, Gender, Category, and Shipping Type. It visualizes key metrics like customer count, average purchase amount, review ratings, and revenue/sales by category and age group.</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610</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Consolas</vt:lpstr>
      <vt:lpstr>Arial</vt:lpstr>
      <vt:lpstr>Inter Light</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Aayush Bhatt</dc:creator>
  <cp:lastModifiedBy>Aayush Bhatt</cp:lastModifiedBy>
  <cp:revision>2</cp:revision>
  <dcterms:created xsi:type="dcterms:W3CDTF">2026-01-21T12:29:34Z</dcterms:created>
  <dcterms:modified xsi:type="dcterms:W3CDTF">2026-01-21T12:34:40Z</dcterms:modified>
</cp:coreProperties>
</file>